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4"/>
    <p:sldMasterId id="2147483708" r:id="rId5"/>
  </p:sldMasterIdLst>
  <p:notesMasterIdLst>
    <p:notesMasterId r:id="rId19"/>
  </p:notesMasterIdLst>
  <p:sldIdLst>
    <p:sldId id="4249" r:id="rId6"/>
    <p:sldId id="4238" r:id="rId7"/>
    <p:sldId id="4281" r:id="rId8"/>
    <p:sldId id="4269" r:id="rId9"/>
    <p:sldId id="4258" r:id="rId10"/>
    <p:sldId id="4286" r:id="rId11"/>
    <p:sldId id="4287" r:id="rId12"/>
    <p:sldId id="4288" r:id="rId13"/>
    <p:sldId id="4289" r:id="rId14"/>
    <p:sldId id="4257" r:id="rId15"/>
    <p:sldId id="4290" r:id="rId16"/>
    <p:sldId id="4291" r:id="rId17"/>
    <p:sldId id="4292" r:id="rId18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81D7089-D1BF-8281-4AD2-178CF135E2C5}" name="Helen Thomas (HEIW)" initials="HT(" userId="S::Helen.Thomas30@wales.nhs.uk::3f6060c7-7fc4-4b48-a984-b688e980046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5083"/>
    <a:srgbClr val="00917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357" autoAdjust="0"/>
  </p:normalViewPr>
  <p:slideViewPr>
    <p:cSldViewPr snapToGrid="0">
      <p:cViewPr varScale="1">
        <p:scale>
          <a:sx n="89" d="100"/>
          <a:sy n="89" d="100"/>
        </p:scale>
        <p:origin x="422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len Thomas (HEIW)" userId="3f6060c7-7fc4-4b48-a984-b688e9800461" providerId="ADAL" clId="{88E7C673-EA7C-48C5-BD71-7AABE68D6738}"/>
    <pc:docChg chg="undo custSel modSld">
      <pc:chgData name="Helen Thomas (HEIW)" userId="3f6060c7-7fc4-4b48-a984-b688e9800461" providerId="ADAL" clId="{88E7C673-EA7C-48C5-BD71-7AABE68D6738}" dt="2023-08-24T06:09:22.870" v="15" actId="22"/>
      <pc:docMkLst>
        <pc:docMk/>
      </pc:docMkLst>
      <pc:sldChg chg="addSp delSp modSp mod">
        <pc:chgData name="Helen Thomas (HEIW)" userId="3f6060c7-7fc4-4b48-a984-b688e9800461" providerId="ADAL" clId="{88E7C673-EA7C-48C5-BD71-7AABE68D6738}" dt="2023-08-24T06:09:22.870" v="15" actId="22"/>
        <pc:sldMkLst>
          <pc:docMk/>
          <pc:sldMk cId="2283715399" sldId="4280"/>
        </pc:sldMkLst>
        <pc:spChg chg="add del">
          <ac:chgData name="Helen Thomas (HEIW)" userId="3f6060c7-7fc4-4b48-a984-b688e9800461" providerId="ADAL" clId="{88E7C673-EA7C-48C5-BD71-7AABE68D6738}" dt="2023-08-24T06:09:22.007" v="14" actId="26606"/>
          <ac:spMkLst>
            <pc:docMk/>
            <pc:sldMk cId="2283715399" sldId="4280"/>
            <ac:spMk id="8" creationId="{42A4FC2C-047E-45A5-965D-8E1E3BF09BC6}"/>
          </ac:spMkLst>
        </pc:spChg>
        <pc:spChg chg="add del">
          <ac:chgData name="Helen Thomas (HEIW)" userId="3f6060c7-7fc4-4b48-a984-b688e9800461" providerId="ADAL" clId="{88E7C673-EA7C-48C5-BD71-7AABE68D6738}" dt="2023-08-24T06:09:22.007" v="14" actId="26606"/>
          <ac:spMkLst>
            <pc:docMk/>
            <pc:sldMk cId="2283715399" sldId="4280"/>
            <ac:spMk id="13" creationId="{A169D286-F4D7-4C8B-A6BD-D05384C7F1D8}"/>
          </ac:spMkLst>
        </pc:spChg>
        <pc:spChg chg="add del">
          <ac:chgData name="Helen Thomas (HEIW)" userId="3f6060c7-7fc4-4b48-a984-b688e9800461" providerId="ADAL" clId="{88E7C673-EA7C-48C5-BD71-7AABE68D6738}" dt="2023-08-24T06:09:22.007" v="14" actId="26606"/>
          <ac:spMkLst>
            <pc:docMk/>
            <pc:sldMk cId="2283715399" sldId="4280"/>
            <ac:spMk id="15" creationId="{39E8235E-135E-4261-8F54-2B316E493C42}"/>
          </ac:spMkLst>
        </pc:spChg>
        <pc:spChg chg="add del">
          <ac:chgData name="Helen Thomas (HEIW)" userId="3f6060c7-7fc4-4b48-a984-b688e9800461" providerId="ADAL" clId="{88E7C673-EA7C-48C5-BD71-7AABE68D6738}" dt="2023-08-24T06:09:22.007" v="14" actId="26606"/>
          <ac:spMkLst>
            <pc:docMk/>
            <pc:sldMk cId="2283715399" sldId="4280"/>
            <ac:spMk id="17" creationId="{D4ED8EC3-4D57-4620-93CE-4E6661F09A3E}"/>
          </ac:spMkLst>
        </pc:spChg>
        <pc:spChg chg="add del">
          <ac:chgData name="Helen Thomas (HEIW)" userId="3f6060c7-7fc4-4b48-a984-b688e9800461" providerId="ADAL" clId="{88E7C673-EA7C-48C5-BD71-7AABE68D6738}" dt="2023-08-24T06:09:19.368" v="11" actId="26606"/>
          <ac:spMkLst>
            <pc:docMk/>
            <pc:sldMk cId="2283715399" sldId="4280"/>
            <ac:spMk id="22" creationId="{A169D286-F4D7-4C8B-A6BD-D05384C7F1D8}"/>
          </ac:spMkLst>
        </pc:spChg>
        <pc:spChg chg="add del">
          <ac:chgData name="Helen Thomas (HEIW)" userId="3f6060c7-7fc4-4b48-a984-b688e9800461" providerId="ADAL" clId="{88E7C673-EA7C-48C5-BD71-7AABE68D6738}" dt="2023-08-24T06:09:19.368" v="11" actId="26606"/>
          <ac:spMkLst>
            <pc:docMk/>
            <pc:sldMk cId="2283715399" sldId="4280"/>
            <ac:spMk id="24" creationId="{39E8235E-135E-4261-8F54-2B316E493C42}"/>
          </ac:spMkLst>
        </pc:spChg>
        <pc:spChg chg="add del">
          <ac:chgData name="Helen Thomas (HEIW)" userId="3f6060c7-7fc4-4b48-a984-b688e9800461" providerId="ADAL" clId="{88E7C673-EA7C-48C5-BD71-7AABE68D6738}" dt="2023-08-24T06:09:19.368" v="11" actId="26606"/>
          <ac:spMkLst>
            <pc:docMk/>
            <pc:sldMk cId="2283715399" sldId="4280"/>
            <ac:spMk id="26" creationId="{D4ED8EC3-4D57-4620-93CE-4E6661F09A3E}"/>
          </ac:spMkLst>
        </pc:spChg>
        <pc:spChg chg="add del">
          <ac:chgData name="Helen Thomas (HEIW)" userId="3f6060c7-7fc4-4b48-a984-b688e9800461" providerId="ADAL" clId="{88E7C673-EA7C-48C5-BD71-7AABE68D6738}" dt="2023-08-24T06:09:12.206" v="8" actId="26606"/>
          <ac:spMkLst>
            <pc:docMk/>
            <pc:sldMk cId="2283715399" sldId="4280"/>
            <ac:spMk id="31" creationId="{A169D286-F4D7-4C8B-A6BD-D05384C7F1D8}"/>
          </ac:spMkLst>
        </pc:spChg>
        <pc:spChg chg="add del">
          <ac:chgData name="Helen Thomas (HEIW)" userId="3f6060c7-7fc4-4b48-a984-b688e9800461" providerId="ADAL" clId="{88E7C673-EA7C-48C5-BD71-7AABE68D6738}" dt="2023-08-24T06:09:12.206" v="8" actId="26606"/>
          <ac:spMkLst>
            <pc:docMk/>
            <pc:sldMk cId="2283715399" sldId="4280"/>
            <ac:spMk id="33" creationId="{39E8235E-135E-4261-8F54-2B316E493C42}"/>
          </ac:spMkLst>
        </pc:spChg>
        <pc:spChg chg="add del">
          <ac:chgData name="Helen Thomas (HEIW)" userId="3f6060c7-7fc4-4b48-a984-b688e9800461" providerId="ADAL" clId="{88E7C673-EA7C-48C5-BD71-7AABE68D6738}" dt="2023-08-24T06:09:12.206" v="8" actId="26606"/>
          <ac:spMkLst>
            <pc:docMk/>
            <pc:sldMk cId="2283715399" sldId="4280"/>
            <ac:spMk id="35" creationId="{D4ED8EC3-4D57-4620-93CE-4E6661F09A3E}"/>
          </ac:spMkLst>
        </pc:spChg>
        <pc:picChg chg="mod ord">
          <ac:chgData name="Helen Thomas (HEIW)" userId="3f6060c7-7fc4-4b48-a984-b688e9800461" providerId="ADAL" clId="{88E7C673-EA7C-48C5-BD71-7AABE68D6738}" dt="2023-08-24T06:09:22.007" v="14" actId="26606"/>
          <ac:picMkLst>
            <pc:docMk/>
            <pc:sldMk cId="2283715399" sldId="4280"/>
            <ac:picMk id="3" creationId="{D7F63F3D-C4DA-878F-FC3B-CF39DE3F0BC4}"/>
          </ac:picMkLst>
        </pc:picChg>
        <pc:picChg chg="add del mod modCrop">
          <ac:chgData name="Helen Thomas (HEIW)" userId="3f6060c7-7fc4-4b48-a984-b688e9800461" providerId="ADAL" clId="{88E7C673-EA7C-48C5-BD71-7AABE68D6738}" dt="2023-08-24T06:09:22.870" v="15" actId="22"/>
          <ac:picMkLst>
            <pc:docMk/>
            <pc:sldMk cId="2283715399" sldId="4280"/>
            <ac:picMk id="4" creationId="{8F41CDF5-5272-0361-E151-C5B55D31A5EA}"/>
          </ac:picMkLst>
        </pc:picChg>
        <pc:picChg chg="add del mod">
          <ac:chgData name="Helen Thomas (HEIW)" userId="3f6060c7-7fc4-4b48-a984-b688e9800461" providerId="ADAL" clId="{88E7C673-EA7C-48C5-BD71-7AABE68D6738}" dt="2023-08-24T06:09:12.942" v="9" actId="22"/>
          <ac:picMkLst>
            <pc:docMk/>
            <pc:sldMk cId="2283715399" sldId="4280"/>
            <ac:picMk id="6" creationId="{C36C0D7C-20D3-B8BC-A2A4-1A77991CA1F0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058D9B-2FA2-4420-A148-279E9BD7E455}" type="doc">
      <dgm:prSet loTypeId="urn:microsoft.com/office/officeart/2005/8/layout/vList3" loCatId="picture" qsTypeId="urn:microsoft.com/office/officeart/2005/8/quickstyle/simple5" qsCatId="simple" csTypeId="urn:microsoft.com/office/officeart/2005/8/colors/colorful5" csCatId="colorful" phldr="1"/>
      <dgm:spPr/>
    </dgm:pt>
    <dgm:pt modelId="{EBD2074E-BEC6-4891-B671-C180B57C3ECC}">
      <dgm:prSet phldrT="[Text]" custT="1"/>
      <dgm:spPr>
        <a:solidFill>
          <a:srgbClr val="00917F"/>
        </a:solidFill>
      </dgm:spPr>
      <dgm:t>
        <a:bodyPr/>
        <a:lstStyle/>
        <a:p>
          <a:pPr algn="l"/>
          <a:r>
            <a:rPr lang="en-US" sz="2000" dirty="0">
              <a:solidFill>
                <a:srgbClr val="FFFFFF"/>
              </a:solidFill>
              <a:latin typeface="Gotham Bold"/>
            </a:rPr>
            <a:t>To understand and apply knowledge about core needs at work</a:t>
          </a:r>
          <a:endParaRPr lang="en-GB" sz="2000" b="1" dirty="0">
            <a:latin typeface="Gotham" panose="02000504020000020004" pitchFamily="2" charset="0"/>
          </a:endParaRPr>
        </a:p>
      </dgm:t>
    </dgm:pt>
    <dgm:pt modelId="{D5A2C66D-95C6-4E58-B2DF-6E4A71E71854}" type="parTrans" cxnId="{5864D5A5-5B1D-47AC-BB4E-21D302EDD795}">
      <dgm:prSet/>
      <dgm:spPr/>
      <dgm:t>
        <a:bodyPr/>
        <a:lstStyle/>
        <a:p>
          <a:endParaRPr lang="en-GB"/>
        </a:p>
      </dgm:t>
    </dgm:pt>
    <dgm:pt modelId="{FA405EB2-13DC-43C8-A082-BA5CEBD96DE2}" type="sibTrans" cxnId="{5864D5A5-5B1D-47AC-BB4E-21D302EDD795}">
      <dgm:prSet/>
      <dgm:spPr/>
      <dgm:t>
        <a:bodyPr/>
        <a:lstStyle/>
        <a:p>
          <a:endParaRPr lang="en-GB"/>
        </a:p>
      </dgm:t>
    </dgm:pt>
    <dgm:pt modelId="{43A826A7-7A00-4353-A9B6-D5C8E0BD3ACB}">
      <dgm:prSet phldrT="[Text]" custT="1"/>
      <dgm:spPr>
        <a:solidFill>
          <a:srgbClr val="00917F"/>
        </a:solidFill>
      </dgm:spPr>
      <dgm:t>
        <a:bodyPr/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FFFFFF"/>
              </a:solidFill>
              <a:latin typeface="Gotham Bold"/>
            </a:rPr>
            <a:t>Understanding of recovery, ways to wellbeing and the practice of RAIN</a:t>
          </a:r>
          <a:endParaRPr lang="en-GB" sz="2000" b="1" kern="1200" dirty="0">
            <a:latin typeface="Gotham" panose="02000504020000020004" pitchFamily="2" charset="0"/>
            <a:ea typeface="+mn-ea"/>
            <a:cs typeface="+mn-cs"/>
          </a:endParaRPr>
        </a:p>
      </dgm:t>
    </dgm:pt>
    <dgm:pt modelId="{3D1A9DD0-2992-4F60-A376-2DDD91305E14}" type="parTrans" cxnId="{6321B8A9-12B8-4638-BEBF-CFE969EAF507}">
      <dgm:prSet/>
      <dgm:spPr/>
      <dgm:t>
        <a:bodyPr/>
        <a:lstStyle/>
        <a:p>
          <a:endParaRPr lang="en-GB"/>
        </a:p>
      </dgm:t>
    </dgm:pt>
    <dgm:pt modelId="{9AC581F5-9065-4BA3-8055-EEC7C2A40619}" type="sibTrans" cxnId="{6321B8A9-12B8-4638-BEBF-CFE969EAF507}">
      <dgm:prSet/>
      <dgm:spPr/>
      <dgm:t>
        <a:bodyPr/>
        <a:lstStyle/>
        <a:p>
          <a:endParaRPr lang="en-GB"/>
        </a:p>
      </dgm:t>
    </dgm:pt>
    <dgm:pt modelId="{E7BC57C1-4C80-4257-AE0A-2445C8F315F2}">
      <dgm:prSet phldrT="[Text]" custT="1"/>
      <dgm:spPr>
        <a:solidFill>
          <a:srgbClr val="00917F"/>
        </a:solidFill>
      </dgm:spPr>
      <dgm:t>
        <a:bodyPr/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FFFFFF"/>
              </a:solidFill>
              <a:latin typeface="Gotham Bold"/>
            </a:rPr>
            <a:t>To develop the understanding and motivation to practice self-compassion</a:t>
          </a:r>
          <a:endParaRPr lang="en-GB" sz="2000" b="1" kern="1200" dirty="0">
            <a:latin typeface="Gotham" panose="02000504020000020004" pitchFamily="2" charset="0"/>
            <a:ea typeface="+mn-ea"/>
            <a:cs typeface="+mn-cs"/>
          </a:endParaRPr>
        </a:p>
      </dgm:t>
    </dgm:pt>
    <dgm:pt modelId="{E8B94674-2FF7-4B5A-B54E-CEF45A1120FC}" type="sibTrans" cxnId="{647E079F-19D7-4EB5-9DC5-3B4CE5AFB742}">
      <dgm:prSet/>
      <dgm:spPr/>
      <dgm:t>
        <a:bodyPr/>
        <a:lstStyle/>
        <a:p>
          <a:endParaRPr lang="en-GB"/>
        </a:p>
      </dgm:t>
    </dgm:pt>
    <dgm:pt modelId="{B69C0939-0AB4-415E-946B-D42469D5F62B}" type="parTrans" cxnId="{647E079F-19D7-4EB5-9DC5-3B4CE5AFB742}">
      <dgm:prSet/>
      <dgm:spPr/>
      <dgm:t>
        <a:bodyPr/>
        <a:lstStyle/>
        <a:p>
          <a:endParaRPr lang="en-GB"/>
        </a:p>
      </dgm:t>
    </dgm:pt>
    <dgm:pt modelId="{ED8A7FAE-4E24-47BE-9ECB-FD7B9FB881BA}">
      <dgm:prSet custT="1"/>
      <dgm:spPr>
        <a:solidFill>
          <a:srgbClr val="00917F"/>
        </a:solidFill>
      </dgm:spPr>
      <dgm:t>
        <a:bodyPr/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n-US" sz="2000" kern="1200" dirty="0">
              <a:solidFill>
                <a:srgbClr val="FFFFFF"/>
              </a:solidFill>
              <a:latin typeface="Gotham Bold"/>
            </a:rPr>
            <a:t>Putting it into Practice</a:t>
          </a:r>
          <a:endParaRPr lang="en-GB" sz="2000" b="1" kern="1200" dirty="0">
            <a:latin typeface="Gotham" panose="02000504020000020004" pitchFamily="2" charset="0"/>
            <a:ea typeface="+mn-ea"/>
            <a:cs typeface="+mn-cs"/>
          </a:endParaRPr>
        </a:p>
      </dgm:t>
    </dgm:pt>
    <dgm:pt modelId="{6A0C81B3-11DC-4980-8319-D7A3BEFA7D24}" type="parTrans" cxnId="{7198BD5A-7BB4-4200-B97C-3C84BEBAEF27}">
      <dgm:prSet/>
      <dgm:spPr/>
      <dgm:t>
        <a:bodyPr/>
        <a:lstStyle/>
        <a:p>
          <a:endParaRPr lang="en-GB"/>
        </a:p>
      </dgm:t>
    </dgm:pt>
    <dgm:pt modelId="{F15597B9-A4D0-46B6-84FE-131E038E3F27}" type="sibTrans" cxnId="{7198BD5A-7BB4-4200-B97C-3C84BEBAEF27}">
      <dgm:prSet/>
      <dgm:spPr/>
      <dgm:t>
        <a:bodyPr/>
        <a:lstStyle/>
        <a:p>
          <a:endParaRPr lang="en-GB"/>
        </a:p>
      </dgm:t>
    </dgm:pt>
    <dgm:pt modelId="{91DC4590-0399-4665-9D44-9F1BAA2E2AA6}">
      <dgm:prSet/>
      <dgm:spPr>
        <a:solidFill>
          <a:srgbClr val="00917F"/>
        </a:solidFill>
      </dgm:spPr>
      <dgm:t>
        <a:bodyPr/>
        <a:lstStyle/>
        <a:p>
          <a:pPr algn="l">
            <a:buFont typeface="Symbol" panose="05050102010706020507" pitchFamily="18" charset="2"/>
            <a:buNone/>
          </a:pPr>
          <a:r>
            <a:rPr lang="en-US" dirty="0">
              <a:solidFill>
                <a:srgbClr val="FFFFFF"/>
              </a:solidFill>
              <a:latin typeface="Gotham Bold"/>
            </a:rPr>
            <a:t>Develop action plans and brief for self-directed learning</a:t>
          </a:r>
          <a:endParaRPr lang="en-GB" b="1" dirty="0">
            <a:latin typeface="Gotham" panose="02000504020000020004" pitchFamily="2" charset="0"/>
            <a:ea typeface="+mn-ea"/>
            <a:cs typeface="+mn-cs"/>
          </a:endParaRPr>
        </a:p>
      </dgm:t>
    </dgm:pt>
    <dgm:pt modelId="{03E7AD2D-4A82-43A0-A35D-F1CFA669877F}" type="parTrans" cxnId="{30DA441C-D1B1-44B8-BEB6-A1AC47BFEA36}">
      <dgm:prSet/>
      <dgm:spPr/>
      <dgm:t>
        <a:bodyPr/>
        <a:lstStyle/>
        <a:p>
          <a:endParaRPr lang="en-GB"/>
        </a:p>
      </dgm:t>
    </dgm:pt>
    <dgm:pt modelId="{528BEA71-EA7F-44B5-BD91-629BD96C586B}" type="sibTrans" cxnId="{30DA441C-D1B1-44B8-BEB6-A1AC47BFEA36}">
      <dgm:prSet/>
      <dgm:spPr/>
      <dgm:t>
        <a:bodyPr/>
        <a:lstStyle/>
        <a:p>
          <a:endParaRPr lang="en-GB"/>
        </a:p>
      </dgm:t>
    </dgm:pt>
    <dgm:pt modelId="{90862D20-1E54-40BE-BB00-28FACABE510C}" type="pres">
      <dgm:prSet presAssocID="{AD058D9B-2FA2-4420-A148-279E9BD7E455}" presName="linearFlow" presStyleCnt="0">
        <dgm:presLayoutVars>
          <dgm:dir/>
          <dgm:resizeHandles val="exact"/>
        </dgm:presLayoutVars>
      </dgm:prSet>
      <dgm:spPr/>
    </dgm:pt>
    <dgm:pt modelId="{64352158-E23F-44D9-9B07-FD0D8CCD01AD}" type="pres">
      <dgm:prSet presAssocID="{EBD2074E-BEC6-4891-B671-C180B57C3ECC}" presName="composite" presStyleCnt="0"/>
      <dgm:spPr/>
    </dgm:pt>
    <dgm:pt modelId="{D3276D57-430C-4DDF-AE44-FCD72F0B686A}" type="pres">
      <dgm:prSet presAssocID="{EBD2074E-BEC6-4891-B671-C180B57C3ECC}" presName="imgShp" presStyleLbl="fgImgPlace1" presStyleIdx="0" presStyleCnt="5"/>
      <dgm:spPr>
        <a:blipFill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5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6FF8BBA2-F553-4832-8A5E-F8B3B3AD6278}" type="pres">
      <dgm:prSet presAssocID="{EBD2074E-BEC6-4891-B671-C180B57C3ECC}" presName="txShp" presStyleLbl="node1" presStyleIdx="0" presStyleCnt="5">
        <dgm:presLayoutVars>
          <dgm:bulletEnabled val="1"/>
        </dgm:presLayoutVars>
      </dgm:prSet>
      <dgm:spPr/>
    </dgm:pt>
    <dgm:pt modelId="{2B9EEB8B-C7F6-4575-B5A9-0E3BE431B4B5}" type="pres">
      <dgm:prSet presAssocID="{FA405EB2-13DC-43C8-A082-BA5CEBD96DE2}" presName="spacing" presStyleCnt="0"/>
      <dgm:spPr/>
    </dgm:pt>
    <dgm:pt modelId="{77B755DE-5E6A-4CC0-A878-191861EF51AA}" type="pres">
      <dgm:prSet presAssocID="{E7BC57C1-4C80-4257-AE0A-2445C8F315F2}" presName="composite" presStyleCnt="0"/>
      <dgm:spPr/>
    </dgm:pt>
    <dgm:pt modelId="{3339BB4C-9EF7-419C-A9CA-F7246D863BE9}" type="pres">
      <dgm:prSet presAssocID="{E7BC57C1-4C80-4257-AE0A-2445C8F315F2}" presName="imgShp" presStyleLbl="fgImgPlace1" presStyleIdx="1" presStyleCnt="5"/>
      <dgm:spPr>
        <a:blipFill>
          <a:blip xmlns:r="http://schemas.openxmlformats.org/officeDocument/2006/relationships" r:embed="rId2">
            <a:duotone>
              <a:schemeClr val="accent5">
                <a:hueOff val="3073644"/>
                <a:satOff val="-15936"/>
                <a:lumOff val="-1892"/>
                <a:alphaOff val="0"/>
                <a:shade val="20000"/>
                <a:satMod val="200000"/>
              </a:schemeClr>
              <a:schemeClr val="accent5">
                <a:hueOff val="3073644"/>
                <a:satOff val="-15936"/>
                <a:lumOff val="-1892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D0C56BDF-F350-4575-99A9-5524539FD2A9}" type="pres">
      <dgm:prSet presAssocID="{E7BC57C1-4C80-4257-AE0A-2445C8F315F2}" presName="txShp" presStyleLbl="node1" presStyleIdx="1" presStyleCnt="5">
        <dgm:presLayoutVars>
          <dgm:bulletEnabled val="1"/>
        </dgm:presLayoutVars>
      </dgm:prSet>
      <dgm:spPr/>
    </dgm:pt>
    <dgm:pt modelId="{46807E9A-EF1C-4842-A902-991687EDE2CF}" type="pres">
      <dgm:prSet presAssocID="{E8B94674-2FF7-4B5A-B54E-CEF45A1120FC}" presName="spacing" presStyleCnt="0"/>
      <dgm:spPr/>
    </dgm:pt>
    <dgm:pt modelId="{FD7B8F33-7AC8-4570-AE85-FFD37C22D097}" type="pres">
      <dgm:prSet presAssocID="{43A826A7-7A00-4353-A9B6-D5C8E0BD3ACB}" presName="composite" presStyleCnt="0"/>
      <dgm:spPr/>
    </dgm:pt>
    <dgm:pt modelId="{2802D2F2-319F-44CB-AACA-030A86B2ABEC}" type="pres">
      <dgm:prSet presAssocID="{43A826A7-7A00-4353-A9B6-D5C8E0BD3ACB}" presName="imgShp" presStyleLbl="fgImgPlace1" presStyleIdx="2" presStyleCnt="5"/>
      <dgm:spPr>
        <a:blipFill>
          <a:blip xmlns:r="http://schemas.openxmlformats.org/officeDocument/2006/relationships" r:embed="rId3">
            <a:duotone>
              <a:schemeClr val="accent5">
                <a:hueOff val="6147288"/>
                <a:satOff val="-31871"/>
                <a:lumOff val="-3784"/>
                <a:alphaOff val="0"/>
                <a:shade val="20000"/>
                <a:satMod val="200000"/>
              </a:schemeClr>
              <a:schemeClr val="accent5">
                <a:hueOff val="6147288"/>
                <a:satOff val="-31871"/>
                <a:lumOff val="-3784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93BCFFBB-B22B-43B8-9AC5-5EDAE6AC9DE1}" type="pres">
      <dgm:prSet presAssocID="{43A826A7-7A00-4353-A9B6-D5C8E0BD3ACB}" presName="txShp" presStyleLbl="node1" presStyleIdx="2" presStyleCnt="5">
        <dgm:presLayoutVars>
          <dgm:bulletEnabled val="1"/>
        </dgm:presLayoutVars>
      </dgm:prSet>
      <dgm:spPr/>
    </dgm:pt>
    <dgm:pt modelId="{865BB8B1-F861-47FC-B552-CD509A173904}" type="pres">
      <dgm:prSet presAssocID="{9AC581F5-9065-4BA3-8055-EEC7C2A40619}" presName="spacing" presStyleCnt="0"/>
      <dgm:spPr/>
    </dgm:pt>
    <dgm:pt modelId="{A0328E7A-ECFF-4D8E-A672-C0B45391001E}" type="pres">
      <dgm:prSet presAssocID="{ED8A7FAE-4E24-47BE-9ECB-FD7B9FB881BA}" presName="composite" presStyleCnt="0"/>
      <dgm:spPr/>
    </dgm:pt>
    <dgm:pt modelId="{AA31F09D-D455-4BB5-A7BC-5FDF38620F3E}" type="pres">
      <dgm:prSet presAssocID="{ED8A7FAE-4E24-47BE-9ECB-FD7B9FB881BA}" presName="imgShp" presStyleLbl="fgImgPlace1" presStyleIdx="3" presStyleCnt="5"/>
      <dgm:spPr>
        <a:blipFill>
          <a:blip xmlns:r="http://schemas.openxmlformats.org/officeDocument/2006/relationships" r:embed="rId4">
            <a:duotone>
              <a:schemeClr val="accent5">
                <a:hueOff val="9220932"/>
                <a:satOff val="-47807"/>
                <a:lumOff val="-5675"/>
                <a:alphaOff val="0"/>
                <a:shade val="20000"/>
                <a:satMod val="200000"/>
              </a:schemeClr>
              <a:schemeClr val="accent5">
                <a:hueOff val="9220932"/>
                <a:satOff val="-47807"/>
                <a:lumOff val="-5675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467D5737-E5F0-4CA9-8D8B-0384F2B8F0FA}" type="pres">
      <dgm:prSet presAssocID="{ED8A7FAE-4E24-47BE-9ECB-FD7B9FB881BA}" presName="txShp" presStyleLbl="node1" presStyleIdx="3" presStyleCnt="5">
        <dgm:presLayoutVars>
          <dgm:bulletEnabled val="1"/>
        </dgm:presLayoutVars>
      </dgm:prSet>
      <dgm:spPr/>
    </dgm:pt>
    <dgm:pt modelId="{A9982666-5439-4B83-9B12-88214802E728}" type="pres">
      <dgm:prSet presAssocID="{F15597B9-A4D0-46B6-84FE-131E038E3F27}" presName="spacing" presStyleCnt="0"/>
      <dgm:spPr/>
    </dgm:pt>
    <dgm:pt modelId="{1D0DC602-D011-4DE8-A210-BC3998F434E0}" type="pres">
      <dgm:prSet presAssocID="{91DC4590-0399-4665-9D44-9F1BAA2E2AA6}" presName="composite" presStyleCnt="0"/>
      <dgm:spPr/>
    </dgm:pt>
    <dgm:pt modelId="{819EFD73-2788-4A05-9B29-1B5D3A6C9483}" type="pres">
      <dgm:prSet presAssocID="{91DC4590-0399-4665-9D44-9F1BAA2E2AA6}" presName="imgShp" presStyleLbl="fgImgPlace1" presStyleIdx="4" presStyleCnt="5"/>
      <dgm:spPr>
        <a:blipFill>
          <a:blip xmlns:r="http://schemas.openxmlformats.org/officeDocument/2006/relationships" r:embed="rId5">
            <a:duotone>
              <a:schemeClr val="accent5">
                <a:hueOff val="12294576"/>
                <a:satOff val="-63742"/>
                <a:lumOff val="-7567"/>
                <a:alphaOff val="0"/>
                <a:shade val="20000"/>
                <a:satMod val="200000"/>
              </a:schemeClr>
              <a:schemeClr val="accent5">
                <a:hueOff val="12294576"/>
                <a:satOff val="-63742"/>
                <a:lumOff val="-7567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CAC0C0FD-B97A-4101-ABCB-AD225C4ECEB7}" type="pres">
      <dgm:prSet presAssocID="{91DC4590-0399-4665-9D44-9F1BAA2E2AA6}" presName="txShp" presStyleLbl="node1" presStyleIdx="4" presStyleCnt="5">
        <dgm:presLayoutVars>
          <dgm:bulletEnabled val="1"/>
        </dgm:presLayoutVars>
      </dgm:prSet>
      <dgm:spPr/>
    </dgm:pt>
  </dgm:ptLst>
  <dgm:cxnLst>
    <dgm:cxn modelId="{21D21006-3B40-43CF-AB5A-F73A5064D7E3}" type="presOf" srcId="{91DC4590-0399-4665-9D44-9F1BAA2E2AA6}" destId="{CAC0C0FD-B97A-4101-ABCB-AD225C4ECEB7}" srcOrd="0" destOrd="0" presId="urn:microsoft.com/office/officeart/2005/8/layout/vList3"/>
    <dgm:cxn modelId="{D37FC713-0157-42B1-8521-CACA3146597A}" type="presOf" srcId="{ED8A7FAE-4E24-47BE-9ECB-FD7B9FB881BA}" destId="{467D5737-E5F0-4CA9-8D8B-0384F2B8F0FA}" srcOrd="0" destOrd="0" presId="urn:microsoft.com/office/officeart/2005/8/layout/vList3"/>
    <dgm:cxn modelId="{30DA441C-D1B1-44B8-BEB6-A1AC47BFEA36}" srcId="{AD058D9B-2FA2-4420-A148-279E9BD7E455}" destId="{91DC4590-0399-4665-9D44-9F1BAA2E2AA6}" srcOrd="4" destOrd="0" parTransId="{03E7AD2D-4A82-43A0-A35D-F1CFA669877F}" sibTransId="{528BEA71-EA7F-44B5-BD91-629BD96C586B}"/>
    <dgm:cxn modelId="{0121993A-B576-49A5-8C53-1954D027DE95}" type="presOf" srcId="{E7BC57C1-4C80-4257-AE0A-2445C8F315F2}" destId="{D0C56BDF-F350-4575-99A9-5524539FD2A9}" srcOrd="0" destOrd="0" presId="urn:microsoft.com/office/officeart/2005/8/layout/vList3"/>
    <dgm:cxn modelId="{CBFF343E-3087-42EF-B2A3-D3FDEE8A26D0}" type="presOf" srcId="{AD058D9B-2FA2-4420-A148-279E9BD7E455}" destId="{90862D20-1E54-40BE-BB00-28FACABE510C}" srcOrd="0" destOrd="0" presId="urn:microsoft.com/office/officeart/2005/8/layout/vList3"/>
    <dgm:cxn modelId="{7198BD5A-7BB4-4200-B97C-3C84BEBAEF27}" srcId="{AD058D9B-2FA2-4420-A148-279E9BD7E455}" destId="{ED8A7FAE-4E24-47BE-9ECB-FD7B9FB881BA}" srcOrd="3" destOrd="0" parTransId="{6A0C81B3-11DC-4980-8319-D7A3BEFA7D24}" sibTransId="{F15597B9-A4D0-46B6-84FE-131E038E3F27}"/>
    <dgm:cxn modelId="{C00B5F80-AABF-45F2-8B9A-45C262E716E0}" type="presOf" srcId="{43A826A7-7A00-4353-A9B6-D5C8E0BD3ACB}" destId="{93BCFFBB-B22B-43B8-9AC5-5EDAE6AC9DE1}" srcOrd="0" destOrd="0" presId="urn:microsoft.com/office/officeart/2005/8/layout/vList3"/>
    <dgm:cxn modelId="{F5348893-F4DB-4D09-A97D-4604D04B622A}" type="presOf" srcId="{EBD2074E-BEC6-4891-B671-C180B57C3ECC}" destId="{6FF8BBA2-F553-4832-8A5E-F8B3B3AD6278}" srcOrd="0" destOrd="0" presId="urn:microsoft.com/office/officeart/2005/8/layout/vList3"/>
    <dgm:cxn modelId="{647E079F-19D7-4EB5-9DC5-3B4CE5AFB742}" srcId="{AD058D9B-2FA2-4420-A148-279E9BD7E455}" destId="{E7BC57C1-4C80-4257-AE0A-2445C8F315F2}" srcOrd="1" destOrd="0" parTransId="{B69C0939-0AB4-415E-946B-D42469D5F62B}" sibTransId="{E8B94674-2FF7-4B5A-B54E-CEF45A1120FC}"/>
    <dgm:cxn modelId="{5864D5A5-5B1D-47AC-BB4E-21D302EDD795}" srcId="{AD058D9B-2FA2-4420-A148-279E9BD7E455}" destId="{EBD2074E-BEC6-4891-B671-C180B57C3ECC}" srcOrd="0" destOrd="0" parTransId="{D5A2C66D-95C6-4E58-B2DF-6E4A71E71854}" sibTransId="{FA405EB2-13DC-43C8-A082-BA5CEBD96DE2}"/>
    <dgm:cxn modelId="{6321B8A9-12B8-4638-BEBF-CFE969EAF507}" srcId="{AD058D9B-2FA2-4420-A148-279E9BD7E455}" destId="{43A826A7-7A00-4353-A9B6-D5C8E0BD3ACB}" srcOrd="2" destOrd="0" parTransId="{3D1A9DD0-2992-4F60-A376-2DDD91305E14}" sibTransId="{9AC581F5-9065-4BA3-8055-EEC7C2A40619}"/>
    <dgm:cxn modelId="{C1D3FCF7-2882-4C04-B4FD-19657EAB0129}" type="presParOf" srcId="{90862D20-1E54-40BE-BB00-28FACABE510C}" destId="{64352158-E23F-44D9-9B07-FD0D8CCD01AD}" srcOrd="0" destOrd="0" presId="urn:microsoft.com/office/officeart/2005/8/layout/vList3"/>
    <dgm:cxn modelId="{2CA947EE-BBBD-4C4D-83F3-D240721D26DE}" type="presParOf" srcId="{64352158-E23F-44D9-9B07-FD0D8CCD01AD}" destId="{D3276D57-430C-4DDF-AE44-FCD72F0B686A}" srcOrd="0" destOrd="0" presId="urn:microsoft.com/office/officeart/2005/8/layout/vList3"/>
    <dgm:cxn modelId="{5F73F85F-BFF4-4231-9E74-ADC106904DA0}" type="presParOf" srcId="{64352158-E23F-44D9-9B07-FD0D8CCD01AD}" destId="{6FF8BBA2-F553-4832-8A5E-F8B3B3AD6278}" srcOrd="1" destOrd="0" presId="urn:microsoft.com/office/officeart/2005/8/layout/vList3"/>
    <dgm:cxn modelId="{C5A15B4D-CE01-4C5C-95D6-EB7F27C35BE5}" type="presParOf" srcId="{90862D20-1E54-40BE-BB00-28FACABE510C}" destId="{2B9EEB8B-C7F6-4575-B5A9-0E3BE431B4B5}" srcOrd="1" destOrd="0" presId="urn:microsoft.com/office/officeart/2005/8/layout/vList3"/>
    <dgm:cxn modelId="{513BBDF6-FE7A-41BA-8237-C6D23736065E}" type="presParOf" srcId="{90862D20-1E54-40BE-BB00-28FACABE510C}" destId="{77B755DE-5E6A-4CC0-A878-191861EF51AA}" srcOrd="2" destOrd="0" presId="urn:microsoft.com/office/officeart/2005/8/layout/vList3"/>
    <dgm:cxn modelId="{C7E7A8B3-C9C6-4490-834F-D6E5B41AD218}" type="presParOf" srcId="{77B755DE-5E6A-4CC0-A878-191861EF51AA}" destId="{3339BB4C-9EF7-419C-A9CA-F7246D863BE9}" srcOrd="0" destOrd="0" presId="urn:microsoft.com/office/officeart/2005/8/layout/vList3"/>
    <dgm:cxn modelId="{330247F1-BF26-4E7D-8D65-91BFFBE27C96}" type="presParOf" srcId="{77B755DE-5E6A-4CC0-A878-191861EF51AA}" destId="{D0C56BDF-F350-4575-99A9-5524539FD2A9}" srcOrd="1" destOrd="0" presId="urn:microsoft.com/office/officeart/2005/8/layout/vList3"/>
    <dgm:cxn modelId="{D654990D-5057-4F86-AB2E-E82B4ED9695B}" type="presParOf" srcId="{90862D20-1E54-40BE-BB00-28FACABE510C}" destId="{46807E9A-EF1C-4842-A902-991687EDE2CF}" srcOrd="3" destOrd="0" presId="urn:microsoft.com/office/officeart/2005/8/layout/vList3"/>
    <dgm:cxn modelId="{F9DED6A0-0952-4562-84BF-6876BADB7005}" type="presParOf" srcId="{90862D20-1E54-40BE-BB00-28FACABE510C}" destId="{FD7B8F33-7AC8-4570-AE85-FFD37C22D097}" srcOrd="4" destOrd="0" presId="urn:microsoft.com/office/officeart/2005/8/layout/vList3"/>
    <dgm:cxn modelId="{D1D64233-6BB1-4045-81E0-CD6572DF405A}" type="presParOf" srcId="{FD7B8F33-7AC8-4570-AE85-FFD37C22D097}" destId="{2802D2F2-319F-44CB-AACA-030A86B2ABEC}" srcOrd="0" destOrd="0" presId="urn:microsoft.com/office/officeart/2005/8/layout/vList3"/>
    <dgm:cxn modelId="{52AA6FDD-C8FF-455E-96F2-AC558845EEE1}" type="presParOf" srcId="{FD7B8F33-7AC8-4570-AE85-FFD37C22D097}" destId="{93BCFFBB-B22B-43B8-9AC5-5EDAE6AC9DE1}" srcOrd="1" destOrd="0" presId="urn:microsoft.com/office/officeart/2005/8/layout/vList3"/>
    <dgm:cxn modelId="{F0641F8C-166A-48D6-BB44-612589BD5802}" type="presParOf" srcId="{90862D20-1E54-40BE-BB00-28FACABE510C}" destId="{865BB8B1-F861-47FC-B552-CD509A173904}" srcOrd="5" destOrd="0" presId="urn:microsoft.com/office/officeart/2005/8/layout/vList3"/>
    <dgm:cxn modelId="{A49E6310-F046-44FE-9F9E-1DA6FB05C38E}" type="presParOf" srcId="{90862D20-1E54-40BE-BB00-28FACABE510C}" destId="{A0328E7A-ECFF-4D8E-A672-C0B45391001E}" srcOrd="6" destOrd="0" presId="urn:microsoft.com/office/officeart/2005/8/layout/vList3"/>
    <dgm:cxn modelId="{4B4727F6-7DAB-4665-977D-F42DF0FAB269}" type="presParOf" srcId="{A0328E7A-ECFF-4D8E-A672-C0B45391001E}" destId="{AA31F09D-D455-4BB5-A7BC-5FDF38620F3E}" srcOrd="0" destOrd="0" presId="urn:microsoft.com/office/officeart/2005/8/layout/vList3"/>
    <dgm:cxn modelId="{8991E0DD-8DEA-447C-AB60-8D0C1CB7B776}" type="presParOf" srcId="{A0328E7A-ECFF-4D8E-A672-C0B45391001E}" destId="{467D5737-E5F0-4CA9-8D8B-0384F2B8F0FA}" srcOrd="1" destOrd="0" presId="urn:microsoft.com/office/officeart/2005/8/layout/vList3"/>
    <dgm:cxn modelId="{A5C18BA2-A69A-493D-B88C-3D7FE729B6DF}" type="presParOf" srcId="{90862D20-1E54-40BE-BB00-28FACABE510C}" destId="{A9982666-5439-4B83-9B12-88214802E728}" srcOrd="7" destOrd="0" presId="urn:microsoft.com/office/officeart/2005/8/layout/vList3"/>
    <dgm:cxn modelId="{95F6C583-3219-4172-A40D-39F37C79451A}" type="presParOf" srcId="{90862D20-1E54-40BE-BB00-28FACABE510C}" destId="{1D0DC602-D011-4DE8-A210-BC3998F434E0}" srcOrd="8" destOrd="0" presId="urn:microsoft.com/office/officeart/2005/8/layout/vList3"/>
    <dgm:cxn modelId="{23A11A8F-050E-43A0-8C34-D1AAA2A61507}" type="presParOf" srcId="{1D0DC602-D011-4DE8-A210-BC3998F434E0}" destId="{819EFD73-2788-4A05-9B29-1B5D3A6C9483}" srcOrd="0" destOrd="0" presId="urn:microsoft.com/office/officeart/2005/8/layout/vList3"/>
    <dgm:cxn modelId="{7526E5EA-5FBA-4C29-BF30-B9E2E298A194}" type="presParOf" srcId="{1D0DC602-D011-4DE8-A210-BC3998F434E0}" destId="{CAC0C0FD-B97A-4101-ABCB-AD225C4ECEB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F8BBA2-F553-4832-8A5E-F8B3B3AD6278}">
      <dsp:nvSpPr>
        <dsp:cNvPr id="0" name=""/>
        <dsp:cNvSpPr/>
      </dsp:nvSpPr>
      <dsp:spPr>
        <a:xfrm rot="10800000">
          <a:off x="2010506" y="2186"/>
          <a:ext cx="7236457" cy="751158"/>
        </a:xfrm>
        <a:prstGeom prst="homePlate">
          <a:avLst/>
        </a:prstGeom>
        <a:solidFill>
          <a:srgbClr val="00917F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1240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FFFFFF"/>
              </a:solidFill>
              <a:latin typeface="Gotham Bold"/>
            </a:rPr>
            <a:t>To understand and apply knowledge about core needs at work</a:t>
          </a:r>
          <a:endParaRPr lang="en-GB" sz="2000" b="1" kern="1200" dirty="0">
            <a:latin typeface="Gotham" panose="02000504020000020004" pitchFamily="2" charset="0"/>
          </a:endParaRPr>
        </a:p>
      </dsp:txBody>
      <dsp:txXfrm rot="10800000">
        <a:off x="2198295" y="2186"/>
        <a:ext cx="7048668" cy="751158"/>
      </dsp:txXfrm>
    </dsp:sp>
    <dsp:sp modelId="{D3276D57-430C-4DDF-AE44-FCD72F0B686A}">
      <dsp:nvSpPr>
        <dsp:cNvPr id="0" name=""/>
        <dsp:cNvSpPr/>
      </dsp:nvSpPr>
      <dsp:spPr>
        <a:xfrm>
          <a:off x="1634927" y="2186"/>
          <a:ext cx="751158" cy="751158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5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0C56BDF-F350-4575-99A9-5524539FD2A9}">
      <dsp:nvSpPr>
        <dsp:cNvPr id="0" name=""/>
        <dsp:cNvSpPr/>
      </dsp:nvSpPr>
      <dsp:spPr>
        <a:xfrm rot="10800000">
          <a:off x="2010506" y="977571"/>
          <a:ext cx="7236457" cy="751158"/>
        </a:xfrm>
        <a:prstGeom prst="homePlate">
          <a:avLst/>
        </a:prstGeom>
        <a:solidFill>
          <a:srgbClr val="00917F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1240" tIns="76200" rIns="142240" bIns="7620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FFFFFF"/>
              </a:solidFill>
              <a:latin typeface="Gotham Bold"/>
            </a:rPr>
            <a:t>To develop the understanding and motivation to practice self-compassion</a:t>
          </a:r>
          <a:endParaRPr lang="en-GB" sz="2000" b="1" kern="1200" dirty="0">
            <a:latin typeface="Gotham" panose="02000504020000020004" pitchFamily="2" charset="0"/>
            <a:ea typeface="+mn-ea"/>
            <a:cs typeface="+mn-cs"/>
          </a:endParaRPr>
        </a:p>
      </dsp:txBody>
      <dsp:txXfrm rot="10800000">
        <a:off x="2198295" y="977571"/>
        <a:ext cx="7048668" cy="751158"/>
      </dsp:txXfrm>
    </dsp:sp>
    <dsp:sp modelId="{3339BB4C-9EF7-419C-A9CA-F7246D863BE9}">
      <dsp:nvSpPr>
        <dsp:cNvPr id="0" name=""/>
        <dsp:cNvSpPr/>
      </dsp:nvSpPr>
      <dsp:spPr>
        <a:xfrm>
          <a:off x="1634927" y="977571"/>
          <a:ext cx="751158" cy="751158"/>
        </a:xfrm>
        <a:prstGeom prst="ellipse">
          <a:avLst/>
        </a:prstGeom>
        <a:blipFill>
          <a:blip xmlns:r="http://schemas.openxmlformats.org/officeDocument/2006/relationships" r:embed="rId2">
            <a:duotone>
              <a:schemeClr val="accent5">
                <a:hueOff val="3073644"/>
                <a:satOff val="-15936"/>
                <a:lumOff val="-1892"/>
                <a:alphaOff val="0"/>
                <a:shade val="20000"/>
                <a:satMod val="200000"/>
              </a:schemeClr>
              <a:schemeClr val="accent5">
                <a:hueOff val="3073644"/>
                <a:satOff val="-15936"/>
                <a:lumOff val="-1892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3BCFFBB-B22B-43B8-9AC5-5EDAE6AC9DE1}">
      <dsp:nvSpPr>
        <dsp:cNvPr id="0" name=""/>
        <dsp:cNvSpPr/>
      </dsp:nvSpPr>
      <dsp:spPr>
        <a:xfrm rot="10800000">
          <a:off x="2010506" y="1952956"/>
          <a:ext cx="7236457" cy="751158"/>
        </a:xfrm>
        <a:prstGeom prst="homePlate">
          <a:avLst/>
        </a:prstGeom>
        <a:solidFill>
          <a:srgbClr val="00917F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1240" tIns="76200" rIns="142240" bIns="7620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FFFFFF"/>
              </a:solidFill>
              <a:latin typeface="Gotham Bold"/>
            </a:rPr>
            <a:t>Understanding of recovery, ways to wellbeing and the practice of RAIN</a:t>
          </a:r>
          <a:endParaRPr lang="en-GB" sz="2000" b="1" kern="1200" dirty="0">
            <a:latin typeface="Gotham" panose="02000504020000020004" pitchFamily="2" charset="0"/>
            <a:ea typeface="+mn-ea"/>
            <a:cs typeface="+mn-cs"/>
          </a:endParaRPr>
        </a:p>
      </dsp:txBody>
      <dsp:txXfrm rot="10800000">
        <a:off x="2198295" y="1952956"/>
        <a:ext cx="7048668" cy="751158"/>
      </dsp:txXfrm>
    </dsp:sp>
    <dsp:sp modelId="{2802D2F2-319F-44CB-AACA-030A86B2ABEC}">
      <dsp:nvSpPr>
        <dsp:cNvPr id="0" name=""/>
        <dsp:cNvSpPr/>
      </dsp:nvSpPr>
      <dsp:spPr>
        <a:xfrm>
          <a:off x="1634927" y="1952956"/>
          <a:ext cx="751158" cy="751158"/>
        </a:xfrm>
        <a:prstGeom prst="ellipse">
          <a:avLst/>
        </a:prstGeom>
        <a:blipFill>
          <a:blip xmlns:r="http://schemas.openxmlformats.org/officeDocument/2006/relationships" r:embed="rId3">
            <a:duotone>
              <a:schemeClr val="accent5">
                <a:hueOff val="6147288"/>
                <a:satOff val="-31871"/>
                <a:lumOff val="-3784"/>
                <a:alphaOff val="0"/>
                <a:shade val="20000"/>
                <a:satMod val="200000"/>
              </a:schemeClr>
              <a:schemeClr val="accent5">
                <a:hueOff val="6147288"/>
                <a:satOff val="-31871"/>
                <a:lumOff val="-3784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67D5737-E5F0-4CA9-8D8B-0384F2B8F0FA}">
      <dsp:nvSpPr>
        <dsp:cNvPr id="0" name=""/>
        <dsp:cNvSpPr/>
      </dsp:nvSpPr>
      <dsp:spPr>
        <a:xfrm rot="10800000">
          <a:off x="2010506" y="2928341"/>
          <a:ext cx="7236457" cy="751158"/>
        </a:xfrm>
        <a:prstGeom prst="homePlate">
          <a:avLst/>
        </a:prstGeom>
        <a:solidFill>
          <a:srgbClr val="00917F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1240" tIns="76200" rIns="142240" bIns="7620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n-US" sz="2000" kern="1200" dirty="0">
              <a:solidFill>
                <a:srgbClr val="FFFFFF"/>
              </a:solidFill>
              <a:latin typeface="Gotham Bold"/>
            </a:rPr>
            <a:t>Putting it into Practice</a:t>
          </a:r>
          <a:endParaRPr lang="en-GB" sz="2000" b="1" kern="1200" dirty="0">
            <a:latin typeface="Gotham" panose="02000504020000020004" pitchFamily="2" charset="0"/>
            <a:ea typeface="+mn-ea"/>
            <a:cs typeface="+mn-cs"/>
          </a:endParaRPr>
        </a:p>
      </dsp:txBody>
      <dsp:txXfrm rot="10800000">
        <a:off x="2198295" y="2928341"/>
        <a:ext cx="7048668" cy="751158"/>
      </dsp:txXfrm>
    </dsp:sp>
    <dsp:sp modelId="{AA31F09D-D455-4BB5-A7BC-5FDF38620F3E}">
      <dsp:nvSpPr>
        <dsp:cNvPr id="0" name=""/>
        <dsp:cNvSpPr/>
      </dsp:nvSpPr>
      <dsp:spPr>
        <a:xfrm>
          <a:off x="1634927" y="2928341"/>
          <a:ext cx="751158" cy="751158"/>
        </a:xfrm>
        <a:prstGeom prst="ellipse">
          <a:avLst/>
        </a:prstGeom>
        <a:blipFill>
          <a:blip xmlns:r="http://schemas.openxmlformats.org/officeDocument/2006/relationships" r:embed="rId4">
            <a:duotone>
              <a:schemeClr val="accent5">
                <a:hueOff val="9220932"/>
                <a:satOff val="-47807"/>
                <a:lumOff val="-5675"/>
                <a:alphaOff val="0"/>
                <a:shade val="20000"/>
                <a:satMod val="200000"/>
              </a:schemeClr>
              <a:schemeClr val="accent5">
                <a:hueOff val="9220932"/>
                <a:satOff val="-47807"/>
                <a:lumOff val="-5675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AC0C0FD-B97A-4101-ABCB-AD225C4ECEB7}">
      <dsp:nvSpPr>
        <dsp:cNvPr id="0" name=""/>
        <dsp:cNvSpPr/>
      </dsp:nvSpPr>
      <dsp:spPr>
        <a:xfrm rot="10800000">
          <a:off x="2010506" y="3903726"/>
          <a:ext cx="7236457" cy="751158"/>
        </a:xfrm>
        <a:prstGeom prst="homePlate">
          <a:avLst/>
        </a:prstGeom>
        <a:solidFill>
          <a:srgbClr val="00917F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1240" tIns="87630" rIns="163576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n-US" sz="2300" kern="1200" dirty="0">
              <a:solidFill>
                <a:srgbClr val="FFFFFF"/>
              </a:solidFill>
              <a:latin typeface="Gotham Bold"/>
            </a:rPr>
            <a:t>Develop action plans and brief for self-directed learning</a:t>
          </a:r>
          <a:endParaRPr lang="en-GB" sz="2300" b="1" kern="1200" dirty="0">
            <a:latin typeface="Gotham" panose="02000504020000020004" pitchFamily="2" charset="0"/>
            <a:ea typeface="+mn-ea"/>
            <a:cs typeface="+mn-cs"/>
          </a:endParaRPr>
        </a:p>
      </dsp:txBody>
      <dsp:txXfrm rot="10800000">
        <a:off x="2198295" y="3903726"/>
        <a:ext cx="7048668" cy="751158"/>
      </dsp:txXfrm>
    </dsp:sp>
    <dsp:sp modelId="{819EFD73-2788-4A05-9B29-1B5D3A6C9483}">
      <dsp:nvSpPr>
        <dsp:cNvPr id="0" name=""/>
        <dsp:cNvSpPr/>
      </dsp:nvSpPr>
      <dsp:spPr>
        <a:xfrm>
          <a:off x="1634927" y="3903726"/>
          <a:ext cx="751158" cy="751158"/>
        </a:xfrm>
        <a:prstGeom prst="ellipse">
          <a:avLst/>
        </a:prstGeom>
        <a:blipFill>
          <a:blip xmlns:r="http://schemas.openxmlformats.org/officeDocument/2006/relationships" r:embed="rId5">
            <a:duotone>
              <a:schemeClr val="accent5">
                <a:hueOff val="12294576"/>
                <a:satOff val="-63742"/>
                <a:lumOff val="-7567"/>
                <a:alphaOff val="0"/>
                <a:shade val="20000"/>
                <a:satMod val="200000"/>
              </a:schemeClr>
              <a:schemeClr val="accent5">
                <a:hueOff val="12294576"/>
                <a:satOff val="-63742"/>
                <a:lumOff val="-7567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47188E-C636-4A4B-AC8A-EB0E328F6C61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284705-5881-44EB-AE57-DA66754764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2902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284705-5881-44EB-AE57-DA667547646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32619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84705-5881-44EB-AE57-DA66754764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9896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84705-5881-44EB-AE57-DA66754764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08717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84705-5881-44EB-AE57-DA66754764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03297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84705-5881-44EB-AE57-DA66754764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831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284705-5881-44EB-AE57-DA667547646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25585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84705-5881-44EB-AE57-DA66754764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07082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84705-5881-44EB-AE57-DA66754764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7793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84705-5881-44EB-AE57-DA66754764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21671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84705-5881-44EB-AE57-DA66754764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3237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84705-5881-44EB-AE57-DA66754764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1131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84705-5881-44EB-AE57-DA66754764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9539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84705-5881-44EB-AE57-DA667547646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809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clipart&#10;&#10;Description automatically generated">
            <a:extLst>
              <a:ext uri="{FF2B5EF4-FFF2-40B4-BE49-F238E27FC236}">
                <a16:creationId xmlns:a16="http://schemas.microsoft.com/office/drawing/2014/main" id="{10158943-E643-4093-9E9C-EC1BF2661E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8" t="23701" r="18548" b="2622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31F7F8-43DE-43B4-A96D-FA89EBA9AF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000" b="1">
                <a:solidFill>
                  <a:srgbClr val="304E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408E44-15D1-4F19-B6CB-076F80914C2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 b="0">
                <a:solidFill>
                  <a:srgbClr val="32508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C904C1-82DB-44CD-900F-9493917F6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F6F32-9A2F-4B78-A2F5-DE63303F8CA4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FB92AE-0C98-46FE-B51E-E16756721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F2F9C5-8B5C-4553-A9D6-94EE7F918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0BFEC-67D1-46E0-8C1F-9D9E4B199DEE}" type="slidenum">
              <a:rPr lang="en-GB" smtClean="0"/>
              <a:t>‹#›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530E49-BDFE-479A-BA23-83BDCC08A9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954" y="397773"/>
            <a:ext cx="2486492" cy="58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852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120E6-7325-491B-B923-5E75D51C0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7F2E34-6E14-4B15-9A8B-10C471AF4B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692AD6-CC2F-49A3-8055-4AA70F71C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F6F32-9A2F-4B78-A2F5-DE63303F8CA4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5601D-1440-481B-BC97-634F788C9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DC2DD3-9AC0-4C43-B9E3-378E9CDBF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0BFEC-67D1-46E0-8C1F-9D9E4B199D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1313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87BAD0-D80B-47EA-BA49-41E892980F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5986B0-5E7B-4A53-ADF3-FAD6BBA758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EDCAA9-07B0-4878-8BFF-8E036FE6C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F6F32-9A2F-4B78-A2F5-DE63303F8CA4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BEEA0D-3086-4A6C-A705-6ECD24FD9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B824BE-81CB-477F-9C28-50DD37E59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0BFEC-67D1-46E0-8C1F-9D9E4B199D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96821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A6EBF-0AE7-9A8B-A3E4-BB2DED6C08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B90C9-9E11-97A3-EBA6-34F86A479B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0B1B5-D6B3-FA9A-B6D6-9246DAEDE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F6F32-9A2F-4B78-A2F5-DE63303F8CA4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622BD1-D6AB-EC82-2EF6-771281933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59A22-9A7B-B3DE-9F76-D8CB3C0AA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0BFEC-67D1-46E0-8C1F-9D9E4B199DEE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5AACE6C0-4453-AB18-436B-5E146586B9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8" t="23701" r="18548" b="2622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E6AE98-EB88-48AF-4D03-66468C700BA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954" y="397773"/>
            <a:ext cx="2486492" cy="58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1613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6AA35-894F-93C8-338A-53EFECB01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58716D-EE42-7AB3-0DD1-5CCC56A056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03CF23-120C-BCBA-E1DB-DC10BA81D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F6F32-9A2F-4B78-A2F5-DE63303F8CA4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E31C7A-A9F9-483A-E3DB-581999684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B86204-A058-BFB2-E197-203550442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F078E-ECD7-4655-BF1C-569887D64B90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754B8B-24DB-9456-B31A-EC50D8649F4E}"/>
              </a:ext>
            </a:extLst>
          </p:cNvPr>
          <p:cNvSpPr/>
          <p:nvPr userDrawn="1"/>
        </p:nvSpPr>
        <p:spPr>
          <a:xfrm>
            <a:off x="0" y="5764697"/>
            <a:ext cx="12192000" cy="1093304"/>
          </a:xfrm>
          <a:prstGeom prst="rect">
            <a:avLst/>
          </a:prstGeom>
          <a:solidFill>
            <a:srgbClr val="EBEB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FC97BF-74E6-D04B-3AE4-D6F117498E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954620"/>
            <a:ext cx="2937195" cy="6946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CF8883-4DFB-AE79-7BA8-E87BBFB5DA92}"/>
              </a:ext>
            </a:extLst>
          </p:cNvPr>
          <p:cNvSpPr txBox="1"/>
          <p:nvPr userDrawn="1"/>
        </p:nvSpPr>
        <p:spPr>
          <a:xfrm>
            <a:off x="3775395" y="6060212"/>
            <a:ext cx="4572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err="1">
                <a:solidFill>
                  <a:srgbClr val="3250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Trawsnewid</a:t>
            </a:r>
            <a:r>
              <a:rPr lang="en-GB" sz="1400" b="1">
                <a:solidFill>
                  <a:srgbClr val="3250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GB" sz="1400" b="1" err="1">
                <a:solidFill>
                  <a:srgbClr val="3250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gweithlu</a:t>
            </a:r>
            <a:r>
              <a:rPr lang="en-GB" sz="1400" b="1">
                <a:solidFill>
                  <a:srgbClr val="3250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b="1" err="1">
                <a:solidFill>
                  <a:srgbClr val="3250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GB" sz="1400" b="1">
                <a:solidFill>
                  <a:srgbClr val="3250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b="1" err="1">
                <a:solidFill>
                  <a:srgbClr val="3250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gyfer</a:t>
            </a:r>
            <a:r>
              <a:rPr lang="en-GB" sz="1400" b="1">
                <a:solidFill>
                  <a:srgbClr val="3250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Cymru </a:t>
            </a:r>
            <a:r>
              <a:rPr lang="en-GB" sz="1400" b="1" err="1">
                <a:solidFill>
                  <a:srgbClr val="3250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iachach</a:t>
            </a:r>
            <a:endParaRPr lang="en-GB" sz="1400" b="1">
              <a:solidFill>
                <a:srgbClr val="3250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b="1">
                <a:solidFill>
                  <a:srgbClr val="489C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Transforming the workforce for a healthier Wales</a:t>
            </a: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2DD3739A-777A-D8BE-21D9-711F81ED9C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0"/>
          <a:stretch/>
        </p:blipFill>
        <p:spPr>
          <a:xfrm>
            <a:off x="8804596" y="4521936"/>
            <a:ext cx="3387404" cy="233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7428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0F5D7-2DD5-93FC-44DD-7E94DEE59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8407FF-A948-83A7-314A-0ADDA0DFA7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D9AEE5-0443-7704-6581-BB58B908B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F6F32-9A2F-4B78-A2F5-DE63303F8CA4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85BDAF-4552-F7AC-D80A-2A139B3B2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8326CD-303B-CB96-115D-F9FB28CC6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0BFEC-67D1-46E0-8C1F-9D9E4B199D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76406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E58ED-880D-15AA-6F0F-1CB4F5A07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35200D-1158-BC31-918F-8B3EB0454F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2BA2E4-E8B9-1AE6-F5BE-186A0A419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4B5A1E-DBFD-A5E6-67C4-0CF00FAB0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F6F32-9A2F-4B78-A2F5-DE63303F8CA4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BF35F5-0162-4D92-A8ED-7ABFC143C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08E1A9-578B-BB00-93E2-AE01E3B18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0BFEC-67D1-46E0-8C1F-9D9E4B199D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60960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C7B0B-903B-FCBE-0D33-F0E34FB5A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3C5ABA-E270-C428-8785-12F6C55F79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D4CD5E-5C7D-EC4E-6DAB-B3356AE1D9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BBA09A-E565-DB1B-87B7-A826C24C1F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1091F8-94EF-8F73-F0BC-22D4C1D8EA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67D57A-519D-90A2-E70C-02A0102B0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F6F32-9A2F-4B78-A2F5-DE63303F8CA4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49B0B6-AA6D-B57C-11FF-4813632A5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D3969D-ABFB-47DA-ED63-A998EA8B3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0BFEC-67D1-46E0-8C1F-9D9E4B199D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98878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BCF1B-3F1A-A90D-F2CE-A438039DF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46C5DF-C0C1-2984-98EA-D12CD473F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F6F32-9A2F-4B78-A2F5-DE63303F8CA4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75148A-211C-E911-B547-7F2E5BBFF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48F7DA-0C58-F3AD-06C8-51624653F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0BFEC-67D1-46E0-8C1F-9D9E4B199D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08132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849E0D-97ED-6945-834A-4E51C903B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F6F32-9A2F-4B78-A2F5-DE63303F8CA4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6B752E-EACF-EC6D-859A-E09E842CA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0FE76B-C771-CA88-F23B-D6503BDC5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0BFEC-67D1-46E0-8C1F-9D9E4B199D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4922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2639F-4B5E-2280-FA0A-F20453C42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A71EEC-7A57-A344-68DD-7A6BE98BC5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C9B149-AEFF-4223-2BEA-D167C83601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80FBDC-D76A-C62A-F565-9C62A790B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F6F32-9A2F-4B78-A2F5-DE63303F8CA4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991686-BCB3-B421-D032-1DFA37372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56B2D6-554B-1ADA-C93E-0D02682D5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0BFEC-67D1-46E0-8C1F-9D9E4B199D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3806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63B1E-294A-4D08-BFC3-6B157B1389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74568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32508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1CD332-D40C-4825-BAA1-656431146C3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739700"/>
            <a:ext cx="10515600" cy="435133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3A78AE-C5FE-4227-A074-E06D8FFE11A9}"/>
              </a:ext>
            </a:extLst>
          </p:cNvPr>
          <p:cNvSpPr/>
          <p:nvPr userDrawn="1"/>
        </p:nvSpPr>
        <p:spPr>
          <a:xfrm>
            <a:off x="0" y="5764697"/>
            <a:ext cx="12192000" cy="1093304"/>
          </a:xfrm>
          <a:prstGeom prst="rect">
            <a:avLst/>
          </a:prstGeom>
          <a:solidFill>
            <a:srgbClr val="EBEB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E6920D-F071-4F97-B450-D54F376BD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F6F32-9A2F-4B78-A2F5-DE63303F8CA4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FE6E1-1F0E-461E-AB49-F2AB16E82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8356A96-8EE4-47D0-BF3F-E944DAA3F0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954620"/>
            <a:ext cx="2937195" cy="6946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39E7111-B296-4916-8800-43A75E07984E}"/>
              </a:ext>
            </a:extLst>
          </p:cNvPr>
          <p:cNvSpPr txBox="1"/>
          <p:nvPr userDrawn="1"/>
        </p:nvSpPr>
        <p:spPr>
          <a:xfrm>
            <a:off x="3775395" y="6060212"/>
            <a:ext cx="4572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err="1">
                <a:solidFill>
                  <a:srgbClr val="3250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Trawsnewid</a:t>
            </a:r>
            <a:r>
              <a:rPr lang="en-GB" sz="1400" b="1">
                <a:solidFill>
                  <a:srgbClr val="3250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GB" sz="1400" b="1" err="1">
                <a:solidFill>
                  <a:srgbClr val="3250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gweithlu</a:t>
            </a:r>
            <a:r>
              <a:rPr lang="en-GB" sz="1400" b="1">
                <a:solidFill>
                  <a:srgbClr val="3250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b="1" err="1">
                <a:solidFill>
                  <a:srgbClr val="3250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GB" sz="1400" b="1">
                <a:solidFill>
                  <a:srgbClr val="3250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b="1" err="1">
                <a:solidFill>
                  <a:srgbClr val="3250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gyfer</a:t>
            </a:r>
            <a:r>
              <a:rPr lang="en-GB" sz="1400" b="1">
                <a:solidFill>
                  <a:srgbClr val="3250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Cymru </a:t>
            </a:r>
            <a:r>
              <a:rPr lang="en-GB" sz="1400" b="1" err="1">
                <a:solidFill>
                  <a:srgbClr val="3250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iachach</a:t>
            </a:r>
            <a:endParaRPr lang="en-GB" sz="1400" b="1">
              <a:solidFill>
                <a:srgbClr val="3250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b="1">
                <a:solidFill>
                  <a:srgbClr val="489C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Transforming the workforce for a healthier Wales</a:t>
            </a: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96654E97-B5C4-4B2C-AE81-166708FE61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0"/>
          <a:stretch/>
        </p:blipFill>
        <p:spPr>
          <a:xfrm>
            <a:off x="8804596" y="4521936"/>
            <a:ext cx="3387404" cy="233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8631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DA760-6569-1D9F-8D0E-C67E1D526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63813E-F65C-12D5-A7AD-36409A5725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22DCCE-16B5-FE96-472F-3542F1893D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6556BE-6C43-A772-17D4-D7B106A5D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F6F32-9A2F-4B78-A2F5-DE63303F8CA4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576B73-6F47-E724-6A1B-AE9B9833D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514FF6-5A7A-3F11-0514-E1648FA1C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0BFEC-67D1-46E0-8C1F-9D9E4B199D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17765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08E50-1602-9EF6-2D5B-D00C8DEEF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2A5B2B-FF19-652D-C295-625614A384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2CE1B3-2A4C-7AD3-27EB-C1A9278D9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F6F32-9A2F-4B78-A2F5-DE63303F8CA4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93C6E2-DB60-1AA9-1FD1-2EAB69820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CA93D5-558F-865F-75F6-0132795F3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0BFEC-67D1-46E0-8C1F-9D9E4B199D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5730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8632E5-464F-6656-A28B-CE1BB17B23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5CBE15-1297-85CA-5DA9-A3DD00EA57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856A56-6FEF-A69E-7DCF-88917007A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F6F32-9A2F-4B78-A2F5-DE63303F8CA4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C252A-5DB7-D63A-6622-6BB80B312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F79C48-6130-7AC7-A388-45737E372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0BFEC-67D1-46E0-8C1F-9D9E4B199D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1323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63B1E-294A-4D08-BFC3-6B157B1389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74568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32508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1CD332-D40C-4825-BAA1-656431146C3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739700"/>
            <a:ext cx="10515600" cy="435133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5757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3A78AE-C5FE-4227-A074-E06D8FFE11A9}"/>
              </a:ext>
            </a:extLst>
          </p:cNvPr>
          <p:cNvSpPr/>
          <p:nvPr userDrawn="1"/>
        </p:nvSpPr>
        <p:spPr>
          <a:xfrm>
            <a:off x="0" y="5764697"/>
            <a:ext cx="12192000" cy="1093304"/>
          </a:xfrm>
          <a:prstGeom prst="rect">
            <a:avLst/>
          </a:prstGeom>
          <a:solidFill>
            <a:srgbClr val="EBEB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E6920D-F071-4F97-B450-D54F376BD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F6F32-9A2F-4B78-A2F5-DE63303F8CA4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FE6E1-1F0E-461E-AB49-F2AB16E82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8356A96-8EE4-47D0-BF3F-E944DAA3F0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954620"/>
            <a:ext cx="2937195" cy="6946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39E7111-B296-4916-8800-43A75E07984E}"/>
              </a:ext>
            </a:extLst>
          </p:cNvPr>
          <p:cNvSpPr txBox="1"/>
          <p:nvPr userDrawn="1"/>
        </p:nvSpPr>
        <p:spPr>
          <a:xfrm>
            <a:off x="3775395" y="6060212"/>
            <a:ext cx="4572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err="1">
                <a:solidFill>
                  <a:srgbClr val="3250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Trawsnewid</a:t>
            </a:r>
            <a:r>
              <a:rPr lang="en-GB" sz="1400" b="1">
                <a:solidFill>
                  <a:srgbClr val="3250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GB" sz="1400" b="1" err="1">
                <a:solidFill>
                  <a:srgbClr val="3250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gweithlu</a:t>
            </a:r>
            <a:r>
              <a:rPr lang="en-GB" sz="1400" b="1">
                <a:solidFill>
                  <a:srgbClr val="3250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b="1" err="1">
                <a:solidFill>
                  <a:srgbClr val="3250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GB" sz="1400" b="1">
                <a:solidFill>
                  <a:srgbClr val="3250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b="1" err="1">
                <a:solidFill>
                  <a:srgbClr val="3250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gyfer</a:t>
            </a:r>
            <a:r>
              <a:rPr lang="en-GB" sz="1400" b="1">
                <a:solidFill>
                  <a:srgbClr val="3250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Cymru </a:t>
            </a:r>
            <a:r>
              <a:rPr lang="en-GB" sz="1400" b="1" err="1">
                <a:solidFill>
                  <a:srgbClr val="3250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iachach</a:t>
            </a:r>
            <a:endParaRPr lang="en-GB" sz="1400" b="1">
              <a:solidFill>
                <a:srgbClr val="32508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b="1">
                <a:solidFill>
                  <a:srgbClr val="489CC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Transforming the workforce for a healthier Wales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BE20F09-B669-4834-A1FC-2CF17CCFBD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5"/>
          <a:stretch/>
        </p:blipFill>
        <p:spPr>
          <a:xfrm>
            <a:off x="8347396" y="4498125"/>
            <a:ext cx="4301804" cy="253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252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06C27-12D0-489A-B710-85A6D86D5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6B8879-40A0-4BD5-B514-F023CEE5A2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63E19F-E381-49B6-B141-D930516181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83AD7F-6BAD-40C2-8400-C0AE21FED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F6F32-9A2F-4B78-A2F5-DE63303F8CA4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5DA710-4297-479F-A039-43D385F47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BCF6FF-3E0D-4D97-92BD-F8E125661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0BFEC-67D1-46E0-8C1F-9D9E4B199D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2697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7DE9B-4657-486E-ABFE-F9979DD59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695A95-8E0D-45E6-B654-C468C4D070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DDED45-70FF-4CA9-9B52-F3638F3F2A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ED3022-305C-43F6-B8F9-D944700454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8286AB-C1E2-4EBF-B2FD-226F88D17A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26B2DC-D23A-48A6-9DA5-22B5B9290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F6F32-9A2F-4B78-A2F5-DE63303F8CA4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C09B37-45BB-4DC9-B525-420EC6FB4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165A6D-2AEB-4484-B9DC-044E082E6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0BFEC-67D1-46E0-8C1F-9D9E4B199D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4793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B1784-2444-46CD-A909-1F945BD3A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5F7DA4-D042-4218-8893-684A13B46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F6F32-9A2F-4B78-A2F5-DE63303F8CA4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FFC1F5-6168-4C21-8361-2692E581D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84B6E5-4DA5-49BD-994B-F4D9746A3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0BFEC-67D1-46E0-8C1F-9D9E4B199D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3450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B3F62D-ECA7-4F09-917E-ED857890F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F6F32-9A2F-4B78-A2F5-DE63303F8CA4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EC23DC-5641-469B-B510-5281708FC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D17590-67B1-4EC4-A929-65C25694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0BFEC-67D1-46E0-8C1F-9D9E4B199D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3926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6F6AD-2976-47A0-A263-686CB97B6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C0D6EC-A1AA-45ED-8906-F04A6A76EF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155DDD-7C10-40CB-9BFD-714120773B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6F921E-F75D-4CE0-98AD-D2C8BB9E1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F6F32-9A2F-4B78-A2F5-DE63303F8CA4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55822D-7234-4196-907D-F38FD0951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F37577-5C3C-4083-B3DF-A72C16566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0BFEC-67D1-46E0-8C1F-9D9E4B199D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7860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B309F-7C81-4D0E-AFF5-D818231B6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8BA84B-062E-4670-8C70-7BC9EF5E1F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B437D9-39F9-4832-913F-CDD99A05C6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C267F8-19A0-48EE-9FBA-2DB80155B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F6F32-9A2F-4B78-A2F5-DE63303F8CA4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251069-76D9-4C4A-A116-139C32EA8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63CFDA-DE76-4595-BE6F-CC869DC2E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0BFEC-67D1-46E0-8C1F-9D9E4B199D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0967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373A45-7DE3-41B8-848D-62645E14F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23E814-DDCC-498A-B5EC-ACBC4EF03D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534BE-D942-4DEB-B22C-90E1C91AA4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F6F32-9A2F-4B78-A2F5-DE63303F8CA4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BDE46C-5AB6-45E5-9561-C4D852F597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C67A35-F799-46A2-9B99-FEE8277DE5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40BFEC-67D1-46E0-8C1F-9D9E4B199D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5620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DFC9E0-2E0F-A135-A7A5-5337CB230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A3612A-C1B6-1F90-59DF-88CB878EA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946B3-99A2-8AB8-6150-5554030664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F6F32-9A2F-4B78-A2F5-DE63303F8CA4}" type="datetimeFigureOut">
              <a:rPr lang="en-GB" smtClean="0"/>
              <a:t>13/05/2024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129F9D-72CE-5E2B-6BB6-57131FEE2F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197C9-F5E1-1B53-0A76-05460D4973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40BFEC-67D1-46E0-8C1F-9D9E4B199D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7577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person holding a hand&#10;&#10;Description automatically generated">
            <a:extLst>
              <a:ext uri="{FF2B5EF4-FFF2-40B4-BE49-F238E27FC236}">
                <a16:creationId xmlns:a16="http://schemas.microsoft.com/office/drawing/2014/main" id="{AAC0117B-40A0-F74E-E792-4CA867B2F3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272"/>
          <a:stretch/>
        </p:blipFill>
        <p:spPr>
          <a:xfrm>
            <a:off x="5836256" y="0"/>
            <a:ext cx="6355743" cy="686420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965AED6-5C43-5864-4A25-1D064324FEE1}"/>
              </a:ext>
            </a:extLst>
          </p:cNvPr>
          <p:cNvSpPr>
            <a:spLocks/>
          </p:cNvSpPr>
          <p:nvPr/>
        </p:nvSpPr>
        <p:spPr>
          <a:xfrm>
            <a:off x="-762" y="2059"/>
            <a:ext cx="8302329" cy="6944749"/>
          </a:xfrm>
          <a:custGeom>
            <a:avLst/>
            <a:gdLst>
              <a:gd name="connsiteX0" fmla="*/ 0 w 5177214"/>
              <a:gd name="connsiteY0" fmla="*/ 0 h 6855940"/>
              <a:gd name="connsiteX1" fmla="*/ 5177214 w 5177214"/>
              <a:gd name="connsiteY1" fmla="*/ 0 h 6855940"/>
              <a:gd name="connsiteX2" fmla="*/ 5177214 w 5177214"/>
              <a:gd name="connsiteY2" fmla="*/ 6855940 h 6855940"/>
              <a:gd name="connsiteX3" fmla="*/ 0 w 5177214"/>
              <a:gd name="connsiteY3" fmla="*/ 6855940 h 6855940"/>
              <a:gd name="connsiteX4" fmla="*/ 0 w 5177214"/>
              <a:gd name="connsiteY4" fmla="*/ 0 h 6855940"/>
              <a:gd name="connsiteX0" fmla="*/ 0 w 5177214"/>
              <a:gd name="connsiteY0" fmla="*/ 0 h 6855940"/>
              <a:gd name="connsiteX1" fmla="*/ 5177214 w 5177214"/>
              <a:gd name="connsiteY1" fmla="*/ 0 h 6855940"/>
              <a:gd name="connsiteX2" fmla="*/ 3881266 w 5177214"/>
              <a:gd name="connsiteY2" fmla="*/ 6816470 h 6855940"/>
              <a:gd name="connsiteX3" fmla="*/ 0 w 5177214"/>
              <a:gd name="connsiteY3" fmla="*/ 6855940 h 6855940"/>
              <a:gd name="connsiteX4" fmla="*/ 0 w 5177214"/>
              <a:gd name="connsiteY4" fmla="*/ 0 h 6855940"/>
              <a:gd name="connsiteX0" fmla="*/ 0 w 5177214"/>
              <a:gd name="connsiteY0" fmla="*/ 0 h 6855940"/>
              <a:gd name="connsiteX1" fmla="*/ 5177214 w 5177214"/>
              <a:gd name="connsiteY1" fmla="*/ 0 h 6855940"/>
              <a:gd name="connsiteX2" fmla="*/ 4012852 w 5177214"/>
              <a:gd name="connsiteY2" fmla="*/ 6770178 h 6855940"/>
              <a:gd name="connsiteX3" fmla="*/ 0 w 5177214"/>
              <a:gd name="connsiteY3" fmla="*/ 6855940 h 6855940"/>
              <a:gd name="connsiteX4" fmla="*/ 0 w 5177214"/>
              <a:gd name="connsiteY4" fmla="*/ 0 h 6855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7214" h="6855940">
                <a:moveTo>
                  <a:pt x="0" y="0"/>
                </a:moveTo>
                <a:lnTo>
                  <a:pt x="5177214" y="0"/>
                </a:lnTo>
                <a:lnTo>
                  <a:pt x="4012852" y="6770178"/>
                </a:lnTo>
                <a:lnTo>
                  <a:pt x="0" y="685594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57CF547-ACBD-37DD-331D-C5F93774B7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5857" y="1262185"/>
            <a:ext cx="6674353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  <a:latin typeface="Gotham"/>
              </a:rPr>
              <a:t>Shaping Culture and Leadership in NHS Wales</a:t>
            </a:r>
            <a:r>
              <a:rPr lang="en-US" sz="4000" dirty="0">
                <a:solidFill>
                  <a:schemeClr val="bg1"/>
                </a:solidFill>
                <a:latin typeface="Gotham"/>
                <a:ea typeface="Gotham"/>
                <a:cs typeface="Gotham"/>
              </a:rPr>
              <a:t>​</a:t>
            </a:r>
            <a:endParaRPr lang="en-US" sz="40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68FC70-785A-4A5F-487E-8E217AB8C8C8}"/>
              </a:ext>
            </a:extLst>
          </p:cNvPr>
          <p:cNvSpPr txBox="1"/>
          <p:nvPr/>
        </p:nvSpPr>
        <p:spPr>
          <a:xfrm>
            <a:off x="515857" y="2759959"/>
            <a:ext cx="7463367" cy="10911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400" kern="1200" dirty="0">
              <a:solidFill>
                <a:schemeClr val="bg1"/>
              </a:solidFill>
              <a:latin typeface="Gotham"/>
              <a:ea typeface="+mj-ea"/>
              <a:cs typeface="+mj-cs"/>
            </a:endParaRPr>
          </a:p>
        </p:txBody>
      </p:sp>
      <p:pic>
        <p:nvPicPr>
          <p:cNvPr id="15" name="Picture 14" descr="A white rectangular sign with blue and green text&#10;&#10;Description automatically generated">
            <a:extLst>
              <a:ext uri="{FF2B5EF4-FFF2-40B4-BE49-F238E27FC236}">
                <a16:creationId xmlns:a16="http://schemas.microsoft.com/office/drawing/2014/main" id="{95FBD147-56F5-3E26-4391-4E942CB38D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002" y="5111262"/>
            <a:ext cx="2911229" cy="1746737"/>
          </a:xfrm>
          <a:prstGeom prst="rect">
            <a:avLst/>
          </a:prstGeom>
        </p:spPr>
      </p:pic>
      <p:pic>
        <p:nvPicPr>
          <p:cNvPr id="17" name="Picture 16" descr="A white rectangular sign with blue text and blue text&#10;&#10;Description automatically generated">
            <a:extLst>
              <a:ext uri="{FF2B5EF4-FFF2-40B4-BE49-F238E27FC236}">
                <a16:creationId xmlns:a16="http://schemas.microsoft.com/office/drawing/2014/main" id="{0677833C-EC0B-212F-1FC0-1873CD6E2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10" y="5111262"/>
            <a:ext cx="2911229" cy="17467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E84F34-A85C-01B7-E9AF-22EC6ABEA6B9}"/>
              </a:ext>
            </a:extLst>
          </p:cNvPr>
          <p:cNvSpPr txBox="1"/>
          <p:nvPr/>
        </p:nvSpPr>
        <p:spPr>
          <a:xfrm>
            <a:off x="564084" y="2894045"/>
            <a:ext cx="7463367" cy="10911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dirty="0">
                <a:solidFill>
                  <a:schemeClr val="bg1"/>
                </a:solidFill>
                <a:latin typeface="Gotham"/>
                <a:ea typeface="+mj-ea"/>
                <a:cs typeface="+mj-cs"/>
              </a:rPr>
              <a:t>Module 4</a:t>
            </a:r>
            <a:r>
              <a:rPr lang="en-US" sz="2400" b="1" kern="1200" dirty="0">
                <a:solidFill>
                  <a:schemeClr val="bg1"/>
                </a:solidFill>
                <a:latin typeface="Gotham"/>
                <a:ea typeface="+mj-ea"/>
                <a:cs typeface="+mj-cs"/>
              </a:rPr>
              <a:t> : Core needs and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dirty="0">
                <a:solidFill>
                  <a:schemeClr val="bg1"/>
                </a:solidFill>
                <a:latin typeface="Gotham"/>
                <a:ea typeface="+mj-ea"/>
                <a:cs typeface="+mj-cs"/>
              </a:rPr>
              <a:t>the courage of self-compassion</a:t>
            </a:r>
            <a:endParaRPr lang="en-US" sz="2400" dirty="0">
              <a:solidFill>
                <a:schemeClr val="bg1"/>
              </a:solidFill>
              <a:ea typeface="+mj-ea"/>
              <a:cs typeface="Calibri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kern="1200" dirty="0">
                <a:solidFill>
                  <a:schemeClr val="bg1"/>
                </a:solidFill>
                <a:latin typeface="Gotham"/>
                <a:ea typeface="+mj-ea"/>
                <a:cs typeface="+mj-cs"/>
              </a:rPr>
              <a:t>Developed with Professor </a:t>
            </a:r>
            <a:r>
              <a:rPr lang="en-US" sz="2400" dirty="0">
                <a:solidFill>
                  <a:schemeClr val="bg1"/>
                </a:solidFill>
                <a:latin typeface="Gotham"/>
                <a:ea typeface="+mj-ea"/>
                <a:cs typeface="+mj-cs"/>
              </a:rPr>
              <a:t>Michael</a:t>
            </a:r>
            <a:r>
              <a:rPr lang="en-US" sz="2400" kern="1200" dirty="0">
                <a:solidFill>
                  <a:schemeClr val="bg1"/>
                </a:solidFill>
                <a:latin typeface="Gotham"/>
                <a:ea typeface="+mj-ea"/>
                <a:cs typeface="+mj-cs"/>
              </a:rPr>
              <a:t> West</a:t>
            </a:r>
          </a:p>
        </p:txBody>
      </p:sp>
    </p:spTree>
    <p:extLst>
      <p:ext uri="{BB962C8B-B14F-4D97-AF65-F5344CB8AC3E}">
        <p14:creationId xmlns:p14="http://schemas.microsoft.com/office/powerpoint/2010/main" val="15273848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179AEF71-C0F1-65A6-7CD6-56D8A396C8F4}"/>
              </a:ext>
            </a:extLst>
          </p:cNvPr>
          <p:cNvGrpSpPr/>
          <p:nvPr/>
        </p:nvGrpSpPr>
        <p:grpSpPr>
          <a:xfrm>
            <a:off x="-761" y="1379377"/>
            <a:ext cx="12192000" cy="6625315"/>
            <a:chOff x="2559851" y="30565"/>
            <a:chExt cx="11287760" cy="6350000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4EAA87AB-AFC0-F5FA-6838-F74C3EE1A679}"/>
                </a:ext>
              </a:extLst>
            </p:cNvPr>
            <p:cNvSpPr/>
            <p:nvPr/>
          </p:nvSpPr>
          <p:spPr>
            <a:xfrm>
              <a:off x="2559851" y="30565"/>
              <a:ext cx="11287760" cy="6350000"/>
            </a:xfrm>
            <a:custGeom>
              <a:avLst/>
              <a:gdLst/>
              <a:ahLst/>
              <a:cxnLst/>
              <a:rect l="l" t="t" r="r" b="b"/>
              <a:pathLst>
                <a:path w="11287760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3"/>
              <a:stretch>
                <a:fillRect t="-16733" b="-2493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8" name="Title 2">
            <a:extLst>
              <a:ext uri="{FF2B5EF4-FFF2-40B4-BE49-F238E27FC236}">
                <a16:creationId xmlns:a16="http://schemas.microsoft.com/office/drawing/2014/main" id="{73631F77-FEC6-8F5B-A382-786222E535E3}"/>
              </a:ext>
            </a:extLst>
          </p:cNvPr>
          <p:cNvSpPr txBox="1">
            <a:spLocks/>
          </p:cNvSpPr>
          <p:nvPr/>
        </p:nvSpPr>
        <p:spPr>
          <a:xfrm>
            <a:off x="605814" y="522369"/>
            <a:ext cx="561897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325083"/>
                </a:solidFill>
                <a:latin typeface="Gotham"/>
              </a:rPr>
              <a:t>The Practice of RAIN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97851A8-96E1-D4A9-C111-F0266C4E0D0B}"/>
              </a:ext>
            </a:extLst>
          </p:cNvPr>
          <p:cNvSpPr/>
          <p:nvPr/>
        </p:nvSpPr>
        <p:spPr>
          <a:xfrm>
            <a:off x="354536" y="1797453"/>
            <a:ext cx="6714930" cy="23589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F2C0BAEC-7A9E-369F-2737-0117E8342E79}"/>
              </a:ext>
            </a:extLst>
          </p:cNvPr>
          <p:cNvSpPr txBox="1"/>
          <p:nvPr/>
        </p:nvSpPr>
        <p:spPr>
          <a:xfrm>
            <a:off x="705567" y="1903890"/>
            <a:ext cx="7956295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F426D"/>
                </a:solidFill>
                <a:latin typeface="Gotham Bold"/>
              </a:rPr>
              <a:t>Recognising</a:t>
            </a:r>
            <a:endParaRPr lang="en-US" sz="3200" dirty="0">
              <a:solidFill>
                <a:srgbClr val="0F426D"/>
              </a:solidFill>
              <a:latin typeface="Gotham Bold"/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F426D"/>
                </a:solidFill>
                <a:latin typeface="Gotham Bold"/>
              </a:rPr>
              <a:t>Allowing or Accepting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F426D"/>
                </a:solidFill>
                <a:latin typeface="Gotham Bold"/>
              </a:rPr>
              <a:t>Investigation or Inquiring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F426D"/>
                </a:solidFill>
                <a:latin typeface="Gotham Bold"/>
              </a:rPr>
              <a:t>Nurturing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91601AC-909A-1170-A7F3-E5388C56D7AC}"/>
              </a:ext>
            </a:extLst>
          </p:cNvPr>
          <p:cNvSpPr/>
          <p:nvPr/>
        </p:nvSpPr>
        <p:spPr>
          <a:xfrm>
            <a:off x="-761" y="3008210"/>
            <a:ext cx="4872019" cy="3849789"/>
          </a:xfrm>
          <a:custGeom>
            <a:avLst/>
            <a:gdLst/>
            <a:ahLst/>
            <a:cxnLst/>
            <a:rect l="l" t="t" r="r" b="b"/>
            <a:pathLst>
              <a:path w="6406798" h="4764088">
                <a:moveTo>
                  <a:pt x="0" y="0"/>
                </a:moveTo>
                <a:lnTo>
                  <a:pt x="6406798" y="0"/>
                </a:lnTo>
                <a:lnTo>
                  <a:pt x="6406798" y="4764088"/>
                </a:lnTo>
                <a:lnTo>
                  <a:pt x="0" y="47640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4642"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27536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A blue and white corner with a white star&#10;&#10;Description automatically generated">
            <a:extLst>
              <a:ext uri="{FF2B5EF4-FFF2-40B4-BE49-F238E27FC236}">
                <a16:creationId xmlns:a16="http://schemas.microsoft.com/office/drawing/2014/main" id="{17F525BB-E854-664D-FAF9-210A63E1044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1" y="1778782"/>
            <a:ext cx="5077158" cy="50771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BACDE3-A7F3-A072-E108-5E2FDB0643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7" t="243" r="1805" b="-243"/>
          <a:stretch/>
        </p:blipFill>
        <p:spPr>
          <a:xfrm>
            <a:off x="5150901" y="0"/>
            <a:ext cx="7041099" cy="7019823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A937DEF-259C-3E1F-87F4-0E0C03EDAA37}"/>
              </a:ext>
            </a:extLst>
          </p:cNvPr>
          <p:cNvGrpSpPr/>
          <p:nvPr/>
        </p:nvGrpSpPr>
        <p:grpSpPr>
          <a:xfrm>
            <a:off x="10542802" y="5047792"/>
            <a:ext cx="1279301" cy="1420292"/>
            <a:chOff x="10542802" y="5047792"/>
            <a:chExt cx="1279301" cy="142029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A3CF3B9-BF85-2827-F451-22E6487F3628}"/>
                </a:ext>
              </a:extLst>
            </p:cNvPr>
            <p:cNvSpPr/>
            <p:nvPr/>
          </p:nvSpPr>
          <p:spPr>
            <a:xfrm>
              <a:off x="10542802" y="5188783"/>
              <a:ext cx="1279301" cy="1279301"/>
            </a:xfrm>
            <a:prstGeom prst="ellipse">
              <a:avLst/>
            </a:prstGeom>
            <a:solidFill>
              <a:srgbClr val="0091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B7151E6-097E-B591-AE2B-9818588D1FF4}"/>
                </a:ext>
              </a:extLst>
            </p:cNvPr>
            <p:cNvSpPr/>
            <p:nvPr/>
          </p:nvSpPr>
          <p:spPr>
            <a:xfrm>
              <a:off x="10637418" y="5283398"/>
              <a:ext cx="1090070" cy="109007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" name="Graphic 4" descr="Document with solid fill">
              <a:extLst>
                <a:ext uri="{FF2B5EF4-FFF2-40B4-BE49-F238E27FC236}">
                  <a16:creationId xmlns:a16="http://schemas.microsoft.com/office/drawing/2014/main" id="{0DC6B6BA-0C45-7BEB-9B47-97F450268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769036" y="5442013"/>
              <a:ext cx="826296" cy="826296"/>
            </a:xfrm>
            <a:prstGeom prst="rect">
              <a:avLst/>
            </a:prstGeom>
            <a:effectLst/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08A7F10-E92F-663D-294E-A366F06292E1}"/>
                </a:ext>
              </a:extLst>
            </p:cNvPr>
            <p:cNvSpPr/>
            <p:nvPr/>
          </p:nvSpPr>
          <p:spPr>
            <a:xfrm>
              <a:off x="11225544" y="5047792"/>
              <a:ext cx="576448" cy="576448"/>
            </a:xfrm>
            <a:prstGeom prst="ellipse">
              <a:avLst/>
            </a:prstGeom>
            <a:solidFill>
              <a:srgbClr val="0091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2D55945-0C54-6CF3-028E-4591987C8B35}"/>
                </a:ext>
              </a:extLst>
            </p:cNvPr>
            <p:cNvSpPr/>
            <p:nvPr/>
          </p:nvSpPr>
          <p:spPr>
            <a:xfrm>
              <a:off x="11292047" y="5115891"/>
              <a:ext cx="443442" cy="4434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74A297-2AFE-C621-0E42-CF328C5763F2}"/>
                </a:ext>
              </a:extLst>
            </p:cNvPr>
            <p:cNvSpPr txBox="1"/>
            <p:nvPr/>
          </p:nvSpPr>
          <p:spPr>
            <a:xfrm>
              <a:off x="11346154" y="5115156"/>
              <a:ext cx="4271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917F"/>
                  </a:solidFill>
                  <a:effectLst/>
                  <a:uLnTx/>
                  <a:uFillTx/>
                  <a:latin typeface="Gotham Black" pitchFamily="50" charset="0"/>
                  <a:ea typeface="+mn-ea"/>
                  <a:cs typeface="+mn-cs"/>
                </a:rPr>
                <a:t>7</a:t>
              </a:r>
            </a:p>
          </p:txBody>
        </p:sp>
      </p:grpSp>
      <p:sp>
        <p:nvSpPr>
          <p:cNvPr id="8" name="Title 2">
            <a:extLst>
              <a:ext uri="{FF2B5EF4-FFF2-40B4-BE49-F238E27FC236}">
                <a16:creationId xmlns:a16="http://schemas.microsoft.com/office/drawing/2014/main" id="{DC1F6E40-9275-396A-A438-D866E1DE3AB6}"/>
              </a:ext>
            </a:extLst>
          </p:cNvPr>
          <p:cNvSpPr txBox="1">
            <a:spLocks/>
          </p:cNvSpPr>
          <p:nvPr/>
        </p:nvSpPr>
        <p:spPr>
          <a:xfrm>
            <a:off x="605814" y="1246633"/>
            <a:ext cx="439164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325083"/>
                </a:solidFill>
                <a:latin typeface="Gotham"/>
              </a:rPr>
              <a:t>Exercise</a:t>
            </a:r>
            <a:endParaRPr lang="en-US" sz="4000" dirty="0">
              <a:solidFill>
                <a:srgbClr val="325083"/>
              </a:solidFill>
              <a:cs typeface="Calibri"/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66ECF1DD-0B83-6284-0353-67BD1C4B7244}"/>
              </a:ext>
            </a:extLst>
          </p:cNvPr>
          <p:cNvSpPr txBox="1">
            <a:spLocks/>
          </p:cNvSpPr>
          <p:nvPr/>
        </p:nvSpPr>
        <p:spPr>
          <a:xfrm>
            <a:off x="530102" y="2029482"/>
            <a:ext cx="4272022" cy="9787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Gotham"/>
              </a:rPr>
              <a:t>Putting It Into Practice</a:t>
            </a:r>
            <a:endParaRPr lang="en-US" sz="3200" dirty="0">
              <a:cs typeface="Calibri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7EDBB06B-5567-3318-79EA-1AC2D7BD6150}"/>
              </a:ext>
            </a:extLst>
          </p:cNvPr>
          <p:cNvSpPr txBox="1"/>
          <p:nvPr/>
        </p:nvSpPr>
        <p:spPr>
          <a:xfrm>
            <a:off x="605814" y="3144729"/>
            <a:ext cx="4391641" cy="14157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rgbClr val="0F426D"/>
                </a:solidFill>
                <a:latin typeface="Gotham"/>
              </a:rPr>
              <a:t>Two key elements of self-compassion: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rgbClr val="0F426D"/>
                </a:solidFill>
                <a:latin typeface="Gotham"/>
              </a:rPr>
              <a:t>1) </a:t>
            </a:r>
            <a:r>
              <a:rPr lang="en-US" dirty="0">
                <a:solidFill>
                  <a:srgbClr val="0F426D"/>
                </a:solidFill>
                <a:latin typeface="Gotham Bold"/>
              </a:rPr>
              <a:t>Cultivating our ability to be present</a:t>
            </a:r>
          </a:p>
          <a:p>
            <a:pPr marL="0" lvl="0" indent="0"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rgbClr val="0F426D"/>
                </a:solidFill>
                <a:latin typeface="Gotham"/>
              </a:rPr>
              <a:t>2) </a:t>
            </a:r>
            <a:r>
              <a:rPr lang="en-US" dirty="0">
                <a:solidFill>
                  <a:srgbClr val="0F426D"/>
                </a:solidFill>
                <a:latin typeface="Gotham Bold"/>
              </a:rPr>
              <a:t>Understanding the challenges we face as leaders 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BBD8257-905B-2DF8-FBB5-EE62323F66BD}"/>
              </a:ext>
            </a:extLst>
          </p:cNvPr>
          <p:cNvSpPr/>
          <p:nvPr/>
        </p:nvSpPr>
        <p:spPr>
          <a:xfrm>
            <a:off x="11524900" y="5672419"/>
            <a:ext cx="576448" cy="576448"/>
          </a:xfrm>
          <a:prstGeom prst="ellipse">
            <a:avLst/>
          </a:prstGeom>
          <a:solidFill>
            <a:srgbClr val="009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269A1DA-9171-679C-B89E-731B3E7B20EF}"/>
              </a:ext>
            </a:extLst>
          </p:cNvPr>
          <p:cNvSpPr/>
          <p:nvPr/>
        </p:nvSpPr>
        <p:spPr>
          <a:xfrm>
            <a:off x="11591403" y="5740518"/>
            <a:ext cx="443442" cy="44344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88FF22-AAFF-13ED-E185-3AE21A04288E}"/>
              </a:ext>
            </a:extLst>
          </p:cNvPr>
          <p:cNvSpPr txBox="1"/>
          <p:nvPr/>
        </p:nvSpPr>
        <p:spPr>
          <a:xfrm>
            <a:off x="11645510" y="5739783"/>
            <a:ext cx="4271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917F"/>
                </a:solidFill>
                <a:latin typeface="Gotham Black" pitchFamily="50" charset="0"/>
              </a:rPr>
              <a:t>8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917F"/>
              </a:solidFill>
              <a:effectLst/>
              <a:uLnTx/>
              <a:uFillTx/>
              <a:latin typeface="Gotham Black" pitchFamily="50" charset="0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7F73C45-6A6A-B2B6-7F29-889EA55671EE}"/>
              </a:ext>
            </a:extLst>
          </p:cNvPr>
          <p:cNvSpPr/>
          <p:nvPr/>
        </p:nvSpPr>
        <p:spPr>
          <a:xfrm>
            <a:off x="11163610" y="6226487"/>
            <a:ext cx="576448" cy="576448"/>
          </a:xfrm>
          <a:prstGeom prst="ellipse">
            <a:avLst/>
          </a:prstGeom>
          <a:solidFill>
            <a:srgbClr val="009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939790B-2E56-6418-FD1F-489CE1D3AFC2}"/>
              </a:ext>
            </a:extLst>
          </p:cNvPr>
          <p:cNvSpPr/>
          <p:nvPr/>
        </p:nvSpPr>
        <p:spPr>
          <a:xfrm>
            <a:off x="11230113" y="6294586"/>
            <a:ext cx="443442" cy="44344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B056CB7-F697-6C6B-40BA-DBF8B64FDE5E}"/>
              </a:ext>
            </a:extLst>
          </p:cNvPr>
          <p:cNvSpPr txBox="1"/>
          <p:nvPr/>
        </p:nvSpPr>
        <p:spPr>
          <a:xfrm>
            <a:off x="11284220" y="6293851"/>
            <a:ext cx="4271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917F"/>
                </a:solidFill>
                <a:latin typeface="Gotham Black" pitchFamily="50" charset="0"/>
              </a:rPr>
              <a:t>9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917F"/>
              </a:solidFill>
              <a:effectLst/>
              <a:uLnTx/>
              <a:uFillTx/>
              <a:latin typeface="Gotham Black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54442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A blue and white corner with a white star&#10;&#10;Description automatically generated">
            <a:extLst>
              <a:ext uri="{FF2B5EF4-FFF2-40B4-BE49-F238E27FC236}">
                <a16:creationId xmlns:a16="http://schemas.microsoft.com/office/drawing/2014/main" id="{17F525BB-E854-664D-FAF9-210A63E1044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1" y="1778782"/>
            <a:ext cx="5077158" cy="50771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BACDE3-A7F3-A072-E108-5E2FDB0643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4" t="11534" r="19132" b="18436"/>
          <a:stretch/>
        </p:blipFill>
        <p:spPr>
          <a:xfrm>
            <a:off x="5150901" y="0"/>
            <a:ext cx="7041099" cy="7019823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A937DEF-259C-3E1F-87F4-0E0C03EDAA37}"/>
              </a:ext>
            </a:extLst>
          </p:cNvPr>
          <p:cNvGrpSpPr/>
          <p:nvPr/>
        </p:nvGrpSpPr>
        <p:grpSpPr>
          <a:xfrm>
            <a:off x="10542802" y="5047792"/>
            <a:ext cx="1339186" cy="1420292"/>
            <a:chOff x="10542802" y="5047792"/>
            <a:chExt cx="1339186" cy="142029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A3CF3B9-BF85-2827-F451-22E6487F3628}"/>
                </a:ext>
              </a:extLst>
            </p:cNvPr>
            <p:cNvSpPr/>
            <p:nvPr/>
          </p:nvSpPr>
          <p:spPr>
            <a:xfrm>
              <a:off x="10542802" y="5188783"/>
              <a:ext cx="1279301" cy="1279301"/>
            </a:xfrm>
            <a:prstGeom prst="ellipse">
              <a:avLst/>
            </a:prstGeom>
            <a:solidFill>
              <a:srgbClr val="0091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B7151E6-097E-B591-AE2B-9818588D1FF4}"/>
                </a:ext>
              </a:extLst>
            </p:cNvPr>
            <p:cNvSpPr/>
            <p:nvPr/>
          </p:nvSpPr>
          <p:spPr>
            <a:xfrm>
              <a:off x="10637418" y="5283398"/>
              <a:ext cx="1090070" cy="109007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" name="Graphic 4" descr="Document with solid fill">
              <a:extLst>
                <a:ext uri="{FF2B5EF4-FFF2-40B4-BE49-F238E27FC236}">
                  <a16:creationId xmlns:a16="http://schemas.microsoft.com/office/drawing/2014/main" id="{0DC6B6BA-0C45-7BEB-9B47-97F450268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769036" y="5442013"/>
              <a:ext cx="826296" cy="826296"/>
            </a:xfrm>
            <a:prstGeom prst="rect">
              <a:avLst/>
            </a:prstGeom>
            <a:effectLst/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08A7F10-E92F-663D-294E-A366F06292E1}"/>
                </a:ext>
              </a:extLst>
            </p:cNvPr>
            <p:cNvSpPr/>
            <p:nvPr/>
          </p:nvSpPr>
          <p:spPr>
            <a:xfrm>
              <a:off x="11225544" y="5047792"/>
              <a:ext cx="576448" cy="576448"/>
            </a:xfrm>
            <a:prstGeom prst="ellipse">
              <a:avLst/>
            </a:prstGeom>
            <a:solidFill>
              <a:srgbClr val="0091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2D55945-0C54-6CF3-028E-4591987C8B35}"/>
                </a:ext>
              </a:extLst>
            </p:cNvPr>
            <p:cNvSpPr/>
            <p:nvPr/>
          </p:nvSpPr>
          <p:spPr>
            <a:xfrm>
              <a:off x="11292047" y="5115891"/>
              <a:ext cx="443442" cy="4434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74A297-2AFE-C621-0E42-CF328C5763F2}"/>
                </a:ext>
              </a:extLst>
            </p:cNvPr>
            <p:cNvSpPr txBox="1"/>
            <p:nvPr/>
          </p:nvSpPr>
          <p:spPr>
            <a:xfrm>
              <a:off x="11278206" y="5135961"/>
              <a:ext cx="6037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000" dirty="0">
                  <a:solidFill>
                    <a:srgbClr val="00917F"/>
                  </a:solidFill>
                  <a:latin typeface="Gotham Black" pitchFamily="50" charset="0"/>
                </a:rPr>
                <a:t>10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917F"/>
                </a:solidFill>
                <a:effectLst/>
                <a:uLnTx/>
                <a:uFillTx/>
                <a:latin typeface="Gotham Black" pitchFamily="50" charset="0"/>
                <a:ea typeface="+mn-ea"/>
                <a:cs typeface="+mn-cs"/>
              </a:endParaRPr>
            </a:p>
          </p:txBody>
        </p:sp>
      </p:grpSp>
      <p:sp>
        <p:nvSpPr>
          <p:cNvPr id="8" name="Title 2">
            <a:extLst>
              <a:ext uri="{FF2B5EF4-FFF2-40B4-BE49-F238E27FC236}">
                <a16:creationId xmlns:a16="http://schemas.microsoft.com/office/drawing/2014/main" id="{DC1F6E40-9275-396A-A438-D866E1DE3AB6}"/>
              </a:ext>
            </a:extLst>
          </p:cNvPr>
          <p:cNvSpPr txBox="1">
            <a:spLocks/>
          </p:cNvSpPr>
          <p:nvPr/>
        </p:nvSpPr>
        <p:spPr>
          <a:xfrm>
            <a:off x="605814" y="538351"/>
            <a:ext cx="4391642" cy="5909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325083"/>
                </a:solidFill>
                <a:latin typeface="Gotham"/>
              </a:rPr>
              <a:t>Exercise</a:t>
            </a:r>
            <a:endParaRPr lang="en-US" sz="3600" dirty="0">
              <a:solidFill>
                <a:srgbClr val="325083"/>
              </a:solidFill>
              <a:cs typeface="Calibri"/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66ECF1DD-0B83-6284-0353-67BD1C4B7244}"/>
              </a:ext>
            </a:extLst>
          </p:cNvPr>
          <p:cNvSpPr txBox="1">
            <a:spLocks/>
          </p:cNvSpPr>
          <p:nvPr/>
        </p:nvSpPr>
        <p:spPr>
          <a:xfrm>
            <a:off x="530102" y="1321200"/>
            <a:ext cx="4272022" cy="10341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Gotham"/>
              </a:rPr>
              <a:t>Action Plans</a:t>
            </a:r>
          </a:p>
          <a:p>
            <a:r>
              <a:rPr lang="en-US" sz="2000" dirty="0">
                <a:solidFill>
                  <a:srgbClr val="325083"/>
                </a:solidFill>
                <a:latin typeface="Gotham"/>
                <a:cs typeface="Calibri"/>
              </a:rPr>
              <a:t>Putting your learning</a:t>
            </a:r>
          </a:p>
          <a:p>
            <a:r>
              <a:rPr lang="en-US" sz="2000" dirty="0">
                <a:solidFill>
                  <a:srgbClr val="325083"/>
                </a:solidFill>
                <a:latin typeface="Gotham"/>
                <a:cs typeface="Calibri"/>
              </a:rPr>
              <a:t>into practice</a:t>
            </a:r>
            <a:endParaRPr lang="en-US" sz="2800" dirty="0">
              <a:solidFill>
                <a:srgbClr val="325083"/>
              </a:solidFill>
              <a:cs typeface="Calibri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7EDBB06B-5567-3318-79EA-1AC2D7BD6150}"/>
              </a:ext>
            </a:extLst>
          </p:cNvPr>
          <p:cNvSpPr txBox="1"/>
          <p:nvPr/>
        </p:nvSpPr>
        <p:spPr>
          <a:xfrm>
            <a:off x="605815" y="2436447"/>
            <a:ext cx="4196309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000" dirty="0">
                <a:solidFill>
                  <a:srgbClr val="0F426D"/>
                </a:solidFill>
                <a:latin typeface="Gotham"/>
              </a:rPr>
              <a:t>1) Translate actions into goals and sustained </a:t>
            </a:r>
            <a:r>
              <a:rPr lang="en-US" sz="2000" dirty="0" err="1">
                <a:solidFill>
                  <a:srgbClr val="0F426D"/>
                </a:solidFill>
                <a:latin typeface="Gotham"/>
              </a:rPr>
              <a:t>behaviours</a:t>
            </a:r>
            <a:endParaRPr lang="en-US" sz="2000" dirty="0">
              <a:solidFill>
                <a:srgbClr val="0F426D"/>
              </a:solidFill>
              <a:latin typeface="Gotham"/>
            </a:endParaRPr>
          </a:p>
          <a:p>
            <a:pPr>
              <a:spcBef>
                <a:spcPct val="0"/>
              </a:spcBef>
            </a:pPr>
            <a:r>
              <a:rPr lang="en-US" sz="2000" dirty="0">
                <a:solidFill>
                  <a:srgbClr val="0F426D"/>
                </a:solidFill>
                <a:latin typeface="Gotham"/>
              </a:rPr>
              <a:t>2) Value gained from embedding goals via self-directed learning </a:t>
            </a:r>
            <a:r>
              <a:rPr lang="en-US" sz="2000" dirty="0" err="1">
                <a:solidFill>
                  <a:srgbClr val="0F426D"/>
                </a:solidFill>
                <a:latin typeface="Gotham"/>
              </a:rPr>
              <a:t>programme</a:t>
            </a:r>
            <a:endParaRPr lang="en-US" sz="2000" dirty="0">
              <a:solidFill>
                <a:srgbClr val="0F426D"/>
              </a:solidFill>
              <a:latin typeface="Gotham"/>
            </a:endParaRP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13E69DB8-260F-C508-9278-2E23ABF17C92}"/>
              </a:ext>
            </a:extLst>
          </p:cNvPr>
          <p:cNvSpPr txBox="1"/>
          <p:nvPr/>
        </p:nvSpPr>
        <p:spPr>
          <a:xfrm>
            <a:off x="605815" y="4255498"/>
            <a:ext cx="4196309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800" dirty="0">
                <a:solidFill>
                  <a:srgbClr val="0F426D"/>
                </a:solidFill>
                <a:latin typeface="Gotham"/>
              </a:rPr>
              <a:t>Next Steps</a:t>
            </a:r>
          </a:p>
          <a:p>
            <a:r>
              <a:rPr lang="en-US" sz="2000" dirty="0">
                <a:solidFill>
                  <a:srgbClr val="0F426D"/>
                </a:solidFill>
                <a:latin typeface="Gotham"/>
              </a:rPr>
              <a:t>Let’s get action planning</a:t>
            </a:r>
          </a:p>
        </p:txBody>
      </p:sp>
      <p:sp>
        <p:nvSpPr>
          <p:cNvPr id="17" name="AutoShape 9">
            <a:extLst>
              <a:ext uri="{FF2B5EF4-FFF2-40B4-BE49-F238E27FC236}">
                <a16:creationId xmlns:a16="http://schemas.microsoft.com/office/drawing/2014/main" id="{56C29461-93B5-86AF-8281-6E071B9EE9B3}"/>
              </a:ext>
            </a:extLst>
          </p:cNvPr>
          <p:cNvSpPr/>
          <p:nvPr/>
        </p:nvSpPr>
        <p:spPr>
          <a:xfrm>
            <a:off x="605814" y="4104548"/>
            <a:ext cx="3523709" cy="11027"/>
          </a:xfrm>
          <a:prstGeom prst="line">
            <a:avLst/>
          </a:prstGeom>
          <a:ln w="9525" cap="rnd">
            <a:solidFill>
              <a:srgbClr val="00917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71938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7" descr="A blue and white corner with a white star&#10;&#10;Description automatically generated">
            <a:extLst>
              <a:ext uri="{FF2B5EF4-FFF2-40B4-BE49-F238E27FC236}">
                <a16:creationId xmlns:a16="http://schemas.microsoft.com/office/drawing/2014/main" id="{9BD2BAAD-9CB2-D9EC-0481-9EFD7A40EDD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-761" y="1778782"/>
            <a:ext cx="5077158" cy="5077158"/>
          </a:xfrm>
          <a:prstGeom prst="rect">
            <a:avLst/>
          </a:prstGeom>
        </p:spPr>
      </p:pic>
      <p:sp>
        <p:nvSpPr>
          <p:cNvPr id="22" name="Freeform 3">
            <a:extLst>
              <a:ext uri="{FF2B5EF4-FFF2-40B4-BE49-F238E27FC236}">
                <a16:creationId xmlns:a16="http://schemas.microsoft.com/office/drawing/2014/main" id="{355422F4-EF04-2C27-AEA6-1FD50D504387}"/>
              </a:ext>
            </a:extLst>
          </p:cNvPr>
          <p:cNvSpPr/>
          <p:nvPr/>
        </p:nvSpPr>
        <p:spPr>
          <a:xfrm>
            <a:off x="2173356" y="815538"/>
            <a:ext cx="7845287" cy="5226923"/>
          </a:xfrm>
          <a:custGeom>
            <a:avLst/>
            <a:gdLst/>
            <a:ahLst/>
            <a:cxnLst/>
            <a:rect l="l" t="t" r="r" b="b"/>
            <a:pathLst>
              <a:path w="13550162" h="9027796">
                <a:moveTo>
                  <a:pt x="0" y="0"/>
                </a:moveTo>
                <a:lnTo>
                  <a:pt x="13550163" y="0"/>
                </a:lnTo>
                <a:lnTo>
                  <a:pt x="13550163" y="9027796"/>
                </a:lnTo>
                <a:lnTo>
                  <a:pt x="0" y="90277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23" name="Group 4">
            <a:extLst>
              <a:ext uri="{FF2B5EF4-FFF2-40B4-BE49-F238E27FC236}">
                <a16:creationId xmlns:a16="http://schemas.microsoft.com/office/drawing/2014/main" id="{B688DAED-4C6C-7D79-5837-540510198A46}"/>
              </a:ext>
            </a:extLst>
          </p:cNvPr>
          <p:cNvGrpSpPr/>
          <p:nvPr/>
        </p:nvGrpSpPr>
        <p:grpSpPr>
          <a:xfrm>
            <a:off x="4440516" y="2596021"/>
            <a:ext cx="3185459" cy="2640354"/>
            <a:chOff x="22809" y="26244"/>
            <a:chExt cx="1519668" cy="1043892"/>
          </a:xfrm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48DF8F2B-0A47-0B5F-C29A-87D00C3CA116}"/>
                </a:ext>
              </a:extLst>
            </p:cNvPr>
            <p:cNvSpPr/>
            <p:nvPr/>
          </p:nvSpPr>
          <p:spPr>
            <a:xfrm>
              <a:off x="22809" y="26244"/>
              <a:ext cx="1519668" cy="1043892"/>
            </a:xfrm>
            <a:custGeom>
              <a:avLst/>
              <a:gdLst/>
              <a:ahLst/>
              <a:cxnLst/>
              <a:rect l="l" t="t" r="r" b="b"/>
              <a:pathLst>
                <a:path w="1519668" h="1043892">
                  <a:moveTo>
                    <a:pt x="759834" y="0"/>
                  </a:moveTo>
                  <a:cubicBezTo>
                    <a:pt x="340189" y="0"/>
                    <a:pt x="0" y="233683"/>
                    <a:pt x="0" y="521946"/>
                  </a:cubicBezTo>
                  <a:cubicBezTo>
                    <a:pt x="0" y="810209"/>
                    <a:pt x="340189" y="1043892"/>
                    <a:pt x="759834" y="1043892"/>
                  </a:cubicBezTo>
                  <a:cubicBezTo>
                    <a:pt x="1179479" y="1043892"/>
                    <a:pt x="1519668" y="810209"/>
                    <a:pt x="1519668" y="521946"/>
                  </a:cubicBezTo>
                  <a:cubicBezTo>
                    <a:pt x="1519668" y="233683"/>
                    <a:pt x="1179479" y="0"/>
                    <a:pt x="759834" y="0"/>
                  </a:cubicBezTo>
                  <a:close/>
                </a:path>
              </a:pathLst>
            </a:custGeom>
            <a:solidFill>
              <a:srgbClr val="0F426D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6">
              <a:extLst>
                <a:ext uri="{FF2B5EF4-FFF2-40B4-BE49-F238E27FC236}">
                  <a16:creationId xmlns:a16="http://schemas.microsoft.com/office/drawing/2014/main" id="{25AA579E-B98D-A5B1-968C-D6CCAC394040}"/>
                </a:ext>
              </a:extLst>
            </p:cNvPr>
            <p:cNvSpPr txBox="1"/>
            <p:nvPr/>
          </p:nvSpPr>
          <p:spPr>
            <a:xfrm>
              <a:off x="156412" y="76484"/>
              <a:ext cx="1234730" cy="9434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spcBef>
                  <a:spcPts val="200"/>
                </a:spcBef>
                <a:spcAft>
                  <a:spcPts val="200"/>
                </a:spcAft>
              </a:pPr>
              <a:r>
                <a:rPr lang="en-US" sz="2000" dirty="0">
                  <a:solidFill>
                    <a:srgbClr val="FFFFFF"/>
                  </a:solidFill>
                  <a:latin typeface="Gotham"/>
                </a:rPr>
                <a:t>Thank you for attending the four modules of</a:t>
              </a:r>
              <a:r>
                <a:rPr lang="en-US" sz="2000" dirty="0">
                  <a:solidFill>
                    <a:srgbClr val="FFFFFF"/>
                  </a:solidFill>
                  <a:latin typeface="Gotham Bold"/>
                </a:rPr>
                <a:t> Compassionate Leadership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6186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A blue and white corner with a white star&#10;&#10;Description automatically generated">
            <a:extLst>
              <a:ext uri="{FF2B5EF4-FFF2-40B4-BE49-F238E27FC236}">
                <a16:creationId xmlns:a16="http://schemas.microsoft.com/office/drawing/2014/main" id="{C5DC4DA1-9CED-141E-3362-BCA0482C7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1" y="1778782"/>
            <a:ext cx="5077158" cy="507715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BC7A131-09CD-549F-B5BC-F12C81A87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535" y="291356"/>
            <a:ext cx="10204928" cy="710866"/>
          </a:xfrm>
        </p:spPr>
        <p:txBody>
          <a:bodyPr>
            <a:noAutofit/>
          </a:bodyPr>
          <a:lstStyle/>
          <a:p>
            <a:pPr algn="ctr"/>
            <a:r>
              <a:rPr lang="en-GB" sz="4000" b="1" dirty="0">
                <a:solidFill>
                  <a:srgbClr val="325083"/>
                </a:solidFill>
                <a:latin typeface="Gotham" panose="02000504020000020004" pitchFamily="2" charset="0"/>
              </a:rPr>
              <a:t>Module 4: Core needs and</a:t>
            </a:r>
            <a:br>
              <a:rPr lang="en-GB" sz="4000" b="1" dirty="0">
                <a:solidFill>
                  <a:srgbClr val="325083"/>
                </a:solidFill>
                <a:latin typeface="Gotham" panose="02000504020000020004" pitchFamily="2" charset="0"/>
              </a:rPr>
            </a:br>
            <a:r>
              <a:rPr lang="en-GB" sz="4000" b="1" dirty="0">
                <a:solidFill>
                  <a:srgbClr val="325083"/>
                </a:solidFill>
                <a:latin typeface="Gotham" panose="02000504020000020004" pitchFamily="2" charset="0"/>
              </a:rPr>
              <a:t>the courage of self-compassion</a:t>
            </a:r>
          </a:p>
        </p:txBody>
      </p:sp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id="{1C43A4EF-E3F4-3106-9186-3E6F6B3CDA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1002612"/>
              </p:ext>
            </p:extLst>
          </p:nvPr>
        </p:nvGraphicFramePr>
        <p:xfrm>
          <a:off x="655053" y="1363806"/>
          <a:ext cx="10881891" cy="4657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5911125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A blue and white corner with a white star&#10;&#10;Description automatically generated">
            <a:extLst>
              <a:ext uri="{FF2B5EF4-FFF2-40B4-BE49-F238E27FC236}">
                <a16:creationId xmlns:a16="http://schemas.microsoft.com/office/drawing/2014/main" id="{C5DC4DA1-9CED-141E-3362-BCA0482C7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1" y="1778782"/>
            <a:ext cx="5077158" cy="507715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FFC8A6E-E63C-EBEE-CFA7-E7E638D947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1" r="16801"/>
          <a:stretch/>
        </p:blipFill>
        <p:spPr>
          <a:xfrm>
            <a:off x="6144287" y="713091"/>
            <a:ext cx="5403851" cy="5431818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9AC27C32-2AA8-5786-FB2C-FFE96B00EA44}"/>
              </a:ext>
            </a:extLst>
          </p:cNvPr>
          <p:cNvSpPr txBox="1">
            <a:spLocks/>
          </p:cNvSpPr>
          <p:nvPr/>
        </p:nvSpPr>
        <p:spPr>
          <a:xfrm>
            <a:off x="1364989" y="574393"/>
            <a:ext cx="4272022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325083"/>
                </a:solidFill>
                <a:latin typeface="Gotham"/>
              </a:rPr>
              <a:t>Compassionate Leadership</a:t>
            </a:r>
            <a:endParaRPr lang="en-US" sz="4000" dirty="0">
              <a:solidFill>
                <a:srgbClr val="325083"/>
              </a:solidFill>
              <a:cs typeface="Calibri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CFF116B-E37D-794F-0BB1-2C46B5CC75F0}"/>
              </a:ext>
            </a:extLst>
          </p:cNvPr>
          <p:cNvCxnSpPr/>
          <p:nvPr/>
        </p:nvCxnSpPr>
        <p:spPr>
          <a:xfrm>
            <a:off x="1537946" y="1868331"/>
            <a:ext cx="4045727" cy="0"/>
          </a:xfrm>
          <a:prstGeom prst="line">
            <a:avLst/>
          </a:prstGeom>
          <a:ln>
            <a:solidFill>
              <a:srgbClr val="00917F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Title 2">
            <a:extLst>
              <a:ext uri="{FF2B5EF4-FFF2-40B4-BE49-F238E27FC236}">
                <a16:creationId xmlns:a16="http://schemas.microsoft.com/office/drawing/2014/main" id="{1CF5413A-AF18-EC62-3B0E-F5012E5F59F4}"/>
              </a:ext>
            </a:extLst>
          </p:cNvPr>
          <p:cNvSpPr txBox="1">
            <a:spLocks/>
          </p:cNvSpPr>
          <p:nvPr/>
        </p:nvSpPr>
        <p:spPr>
          <a:xfrm>
            <a:off x="1338970" y="1984641"/>
            <a:ext cx="328868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325083"/>
                </a:solidFill>
                <a:latin typeface="Gotham"/>
              </a:rPr>
              <a:t>Core Needs of Work</a:t>
            </a:r>
            <a:endParaRPr lang="en-US" sz="4000" dirty="0">
              <a:solidFill>
                <a:srgbClr val="325083"/>
              </a:solidFill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91E817-AD4D-3C09-2BD6-07E873D9575E}"/>
              </a:ext>
            </a:extLst>
          </p:cNvPr>
          <p:cNvSpPr txBox="1"/>
          <p:nvPr/>
        </p:nvSpPr>
        <p:spPr>
          <a:xfrm>
            <a:off x="1342001" y="3184970"/>
            <a:ext cx="4705714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 dirty="0">
                <a:latin typeface="Gotham Bold"/>
              </a:rPr>
              <a:t>Compassionate leaders must constantly focus on meeting the core needs of people at work. This leads to high intrinsic motivation and better well-being.</a:t>
            </a:r>
          </a:p>
        </p:txBody>
      </p:sp>
    </p:spTree>
    <p:extLst>
      <p:ext uri="{BB962C8B-B14F-4D97-AF65-F5344CB8AC3E}">
        <p14:creationId xmlns:p14="http://schemas.microsoft.com/office/powerpoint/2010/main" val="311567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A blue and white corner with a white star&#10;&#10;Description automatically generated">
            <a:extLst>
              <a:ext uri="{FF2B5EF4-FFF2-40B4-BE49-F238E27FC236}">
                <a16:creationId xmlns:a16="http://schemas.microsoft.com/office/drawing/2014/main" id="{17F525BB-E854-664D-FAF9-210A63E1044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1" y="1778782"/>
            <a:ext cx="5077158" cy="50771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BACDE3-A7F3-A072-E108-5E2FDB0643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" r="32222"/>
          <a:stretch/>
        </p:blipFill>
        <p:spPr>
          <a:xfrm>
            <a:off x="5150901" y="0"/>
            <a:ext cx="7041099" cy="7019823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A937DEF-259C-3E1F-87F4-0E0C03EDAA37}"/>
              </a:ext>
            </a:extLst>
          </p:cNvPr>
          <p:cNvGrpSpPr/>
          <p:nvPr/>
        </p:nvGrpSpPr>
        <p:grpSpPr>
          <a:xfrm>
            <a:off x="10542802" y="5047792"/>
            <a:ext cx="1279301" cy="1420292"/>
            <a:chOff x="10542802" y="5047792"/>
            <a:chExt cx="1279301" cy="142029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A3CF3B9-BF85-2827-F451-22E6487F3628}"/>
                </a:ext>
              </a:extLst>
            </p:cNvPr>
            <p:cNvSpPr/>
            <p:nvPr/>
          </p:nvSpPr>
          <p:spPr>
            <a:xfrm>
              <a:off x="10542802" y="5188783"/>
              <a:ext cx="1279301" cy="1279301"/>
            </a:xfrm>
            <a:prstGeom prst="ellipse">
              <a:avLst/>
            </a:prstGeom>
            <a:solidFill>
              <a:srgbClr val="0091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B7151E6-097E-B591-AE2B-9818588D1FF4}"/>
                </a:ext>
              </a:extLst>
            </p:cNvPr>
            <p:cNvSpPr/>
            <p:nvPr/>
          </p:nvSpPr>
          <p:spPr>
            <a:xfrm>
              <a:off x="10637418" y="5283398"/>
              <a:ext cx="1090070" cy="109007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" name="Graphic 4" descr="Document with solid fill">
              <a:extLst>
                <a:ext uri="{FF2B5EF4-FFF2-40B4-BE49-F238E27FC236}">
                  <a16:creationId xmlns:a16="http://schemas.microsoft.com/office/drawing/2014/main" id="{0DC6B6BA-0C45-7BEB-9B47-97F450268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769036" y="5442013"/>
              <a:ext cx="826296" cy="826296"/>
            </a:xfrm>
            <a:prstGeom prst="rect">
              <a:avLst/>
            </a:prstGeom>
            <a:effectLst/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08A7F10-E92F-663D-294E-A366F06292E1}"/>
                </a:ext>
              </a:extLst>
            </p:cNvPr>
            <p:cNvSpPr/>
            <p:nvPr/>
          </p:nvSpPr>
          <p:spPr>
            <a:xfrm>
              <a:off x="11225544" y="5047792"/>
              <a:ext cx="576448" cy="576448"/>
            </a:xfrm>
            <a:prstGeom prst="ellipse">
              <a:avLst/>
            </a:prstGeom>
            <a:solidFill>
              <a:srgbClr val="0091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2D55945-0C54-6CF3-028E-4591987C8B35}"/>
                </a:ext>
              </a:extLst>
            </p:cNvPr>
            <p:cNvSpPr/>
            <p:nvPr/>
          </p:nvSpPr>
          <p:spPr>
            <a:xfrm>
              <a:off x="11292047" y="5115891"/>
              <a:ext cx="443442" cy="4434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74A297-2AFE-C621-0E42-CF328C5763F2}"/>
                </a:ext>
              </a:extLst>
            </p:cNvPr>
            <p:cNvSpPr txBox="1"/>
            <p:nvPr/>
          </p:nvSpPr>
          <p:spPr>
            <a:xfrm>
              <a:off x="11344677" y="5062411"/>
              <a:ext cx="4271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>
                  <a:ln>
                    <a:noFill/>
                  </a:ln>
                  <a:solidFill>
                    <a:srgbClr val="00917F"/>
                  </a:solidFill>
                  <a:effectLst/>
                  <a:uLnTx/>
                  <a:uFillTx/>
                  <a:latin typeface="Gotham Black" pitchFamily="50" charset="0"/>
                  <a:ea typeface="+mn-ea"/>
                  <a:cs typeface="+mn-cs"/>
                </a:rPr>
                <a:t>1</a:t>
              </a: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00917F"/>
                </a:solidFill>
                <a:effectLst/>
                <a:uLnTx/>
                <a:uFillTx/>
                <a:latin typeface="Gotham Black" pitchFamily="50" charset="0"/>
                <a:ea typeface="+mn-ea"/>
                <a:cs typeface="+mn-cs"/>
              </a:endParaRPr>
            </a:p>
          </p:txBody>
        </p:sp>
      </p:grpSp>
      <p:sp>
        <p:nvSpPr>
          <p:cNvPr id="8" name="Title 2">
            <a:extLst>
              <a:ext uri="{FF2B5EF4-FFF2-40B4-BE49-F238E27FC236}">
                <a16:creationId xmlns:a16="http://schemas.microsoft.com/office/drawing/2014/main" id="{DC1F6E40-9275-396A-A438-D866E1DE3AB6}"/>
              </a:ext>
            </a:extLst>
          </p:cNvPr>
          <p:cNvSpPr txBox="1">
            <a:spLocks/>
          </p:cNvSpPr>
          <p:nvPr/>
        </p:nvSpPr>
        <p:spPr>
          <a:xfrm>
            <a:off x="605814" y="1246633"/>
            <a:ext cx="439164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325083"/>
                </a:solidFill>
                <a:latin typeface="Gotham"/>
              </a:rPr>
              <a:t>Exercise</a:t>
            </a:r>
            <a:endParaRPr lang="en-US" sz="4000" dirty="0">
              <a:solidFill>
                <a:srgbClr val="325083"/>
              </a:solidFill>
              <a:cs typeface="Calibri"/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66ECF1DD-0B83-6284-0353-67BD1C4B7244}"/>
              </a:ext>
            </a:extLst>
          </p:cNvPr>
          <p:cNvSpPr txBox="1">
            <a:spLocks/>
          </p:cNvSpPr>
          <p:nvPr/>
        </p:nvSpPr>
        <p:spPr>
          <a:xfrm>
            <a:off x="530102" y="2029482"/>
            <a:ext cx="4272022" cy="9787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Gotham"/>
              </a:rPr>
              <a:t>Compassionate Leadership</a:t>
            </a:r>
            <a:endParaRPr lang="en-US" sz="3200" dirty="0">
              <a:cs typeface="Calibri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9B9E81-5CE2-7C41-453A-558A8181A8B9}"/>
              </a:ext>
            </a:extLst>
          </p:cNvPr>
          <p:cNvCxnSpPr/>
          <p:nvPr/>
        </p:nvCxnSpPr>
        <p:spPr>
          <a:xfrm>
            <a:off x="643249" y="3119304"/>
            <a:ext cx="4045727" cy="0"/>
          </a:xfrm>
          <a:prstGeom prst="line">
            <a:avLst/>
          </a:prstGeom>
          <a:ln>
            <a:solidFill>
              <a:srgbClr val="00917F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itle 2">
            <a:extLst>
              <a:ext uri="{FF2B5EF4-FFF2-40B4-BE49-F238E27FC236}">
                <a16:creationId xmlns:a16="http://schemas.microsoft.com/office/drawing/2014/main" id="{22DB19CF-470C-BECC-729A-01003AE28DF9}"/>
              </a:ext>
            </a:extLst>
          </p:cNvPr>
          <p:cNvSpPr txBox="1">
            <a:spLocks/>
          </p:cNvSpPr>
          <p:nvPr/>
        </p:nvSpPr>
        <p:spPr>
          <a:xfrm>
            <a:off x="605814" y="3297647"/>
            <a:ext cx="3288689" cy="5355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Gotham"/>
              </a:rPr>
              <a:t>Core Needs</a:t>
            </a:r>
            <a:endParaRPr lang="en-US" sz="32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65328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A blue and white corner with a white star&#10;&#10;Description automatically generated">
            <a:extLst>
              <a:ext uri="{FF2B5EF4-FFF2-40B4-BE49-F238E27FC236}">
                <a16:creationId xmlns:a16="http://schemas.microsoft.com/office/drawing/2014/main" id="{C5DC4DA1-9CED-141E-3362-BCA0482C797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1" y="1778782"/>
            <a:ext cx="5077158" cy="5077158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C8E2BA0B-D1ED-1018-5AB2-A127EB7C4282}"/>
              </a:ext>
            </a:extLst>
          </p:cNvPr>
          <p:cNvSpPr txBox="1">
            <a:spLocks/>
          </p:cNvSpPr>
          <p:nvPr/>
        </p:nvSpPr>
        <p:spPr>
          <a:xfrm>
            <a:off x="1364989" y="574393"/>
            <a:ext cx="4272022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325083"/>
                </a:solidFill>
                <a:latin typeface="Gotham"/>
              </a:rPr>
              <a:t>Compassionate Leadership</a:t>
            </a:r>
            <a:endParaRPr lang="en-US" sz="4000" dirty="0">
              <a:solidFill>
                <a:srgbClr val="325083"/>
              </a:solidFill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0456478-2617-3130-2655-DE7A85F136E6}"/>
              </a:ext>
            </a:extLst>
          </p:cNvPr>
          <p:cNvCxnSpPr/>
          <p:nvPr/>
        </p:nvCxnSpPr>
        <p:spPr>
          <a:xfrm>
            <a:off x="1537946" y="1868331"/>
            <a:ext cx="4045727" cy="0"/>
          </a:xfrm>
          <a:prstGeom prst="line">
            <a:avLst/>
          </a:prstGeom>
          <a:ln>
            <a:solidFill>
              <a:srgbClr val="00917F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Title 2">
            <a:extLst>
              <a:ext uri="{FF2B5EF4-FFF2-40B4-BE49-F238E27FC236}">
                <a16:creationId xmlns:a16="http://schemas.microsoft.com/office/drawing/2014/main" id="{4FAB146E-2261-4706-3DDD-BC141126B7F0}"/>
              </a:ext>
            </a:extLst>
          </p:cNvPr>
          <p:cNvSpPr txBox="1">
            <a:spLocks/>
          </p:cNvSpPr>
          <p:nvPr/>
        </p:nvSpPr>
        <p:spPr>
          <a:xfrm>
            <a:off x="1338970" y="1984641"/>
            <a:ext cx="328868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325083"/>
                </a:solidFill>
                <a:latin typeface="Gotham"/>
              </a:rPr>
              <a:t>Core Needs of Work</a:t>
            </a:r>
            <a:endParaRPr lang="en-US" sz="4000" dirty="0">
              <a:solidFill>
                <a:srgbClr val="325083"/>
              </a:solidFill>
              <a:cs typeface="Calibri"/>
            </a:endParaRPr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008DDEF9-CFA7-26CC-6C78-9A7C6F400E96}"/>
              </a:ext>
            </a:extLst>
          </p:cNvPr>
          <p:cNvSpPr txBox="1">
            <a:spLocks/>
          </p:cNvSpPr>
          <p:nvPr/>
        </p:nvSpPr>
        <p:spPr>
          <a:xfrm>
            <a:off x="5967390" y="1238019"/>
            <a:ext cx="5942275" cy="46628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Gotham"/>
              </a:rPr>
              <a:t>Authority, empowerment &amp; influence</a:t>
            </a:r>
            <a:endParaRPr lang="en-US" sz="2200" dirty="0">
              <a:latin typeface="Gotham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200" dirty="0">
              <a:latin typeface="Gotham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Gotham"/>
                <a:cs typeface="Calibri"/>
              </a:rPr>
              <a:t>Justice &amp; Fairness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200" dirty="0">
              <a:latin typeface="Gotham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Gotham"/>
                <a:cs typeface="Calibri"/>
              </a:rPr>
              <a:t>Work conditions &amp; working schedules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200" dirty="0">
              <a:latin typeface="Gotham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Gotham"/>
                <a:cs typeface="Calibri"/>
              </a:rPr>
              <a:t>Teamworking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200" dirty="0">
              <a:latin typeface="Gotham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Gotham"/>
                <a:cs typeface="Calibri"/>
              </a:rPr>
              <a:t>Culture &amp; Leadership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200" dirty="0">
              <a:latin typeface="Gotham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Gotham"/>
                <a:cs typeface="Calibri"/>
              </a:rPr>
              <a:t>Workload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200" dirty="0">
              <a:latin typeface="Gotham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Gotham"/>
                <a:cs typeface="Calibri"/>
              </a:rPr>
              <a:t>Management &amp; Supervision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200" dirty="0">
              <a:latin typeface="Gotham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Gotham"/>
                <a:cs typeface="Calibri"/>
              </a:rPr>
              <a:t>Education, Learning &amp; Development</a:t>
            </a:r>
            <a:endParaRPr lang="en-US" sz="2200" dirty="0">
              <a:latin typeface="Gotham"/>
            </a:endParaRPr>
          </a:p>
        </p:txBody>
      </p:sp>
    </p:spTree>
    <p:extLst>
      <p:ext uri="{BB962C8B-B14F-4D97-AF65-F5344CB8AC3E}">
        <p14:creationId xmlns:p14="http://schemas.microsoft.com/office/powerpoint/2010/main" val="3722863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A blue and white corner with a white star&#10;&#10;Description automatically generated">
            <a:extLst>
              <a:ext uri="{FF2B5EF4-FFF2-40B4-BE49-F238E27FC236}">
                <a16:creationId xmlns:a16="http://schemas.microsoft.com/office/drawing/2014/main" id="{17F525BB-E854-664D-FAF9-210A63E1044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1" y="1778782"/>
            <a:ext cx="5077158" cy="50771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BACDE3-A7F3-A072-E108-5E2FDB0643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" r="10"/>
          <a:stretch/>
        </p:blipFill>
        <p:spPr>
          <a:xfrm>
            <a:off x="5150901" y="0"/>
            <a:ext cx="7041099" cy="7019823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A937DEF-259C-3E1F-87F4-0E0C03EDAA37}"/>
              </a:ext>
            </a:extLst>
          </p:cNvPr>
          <p:cNvGrpSpPr/>
          <p:nvPr/>
        </p:nvGrpSpPr>
        <p:grpSpPr>
          <a:xfrm>
            <a:off x="10542802" y="5047792"/>
            <a:ext cx="1279301" cy="1420292"/>
            <a:chOff x="10542802" y="5047792"/>
            <a:chExt cx="1279301" cy="142029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A3CF3B9-BF85-2827-F451-22E6487F3628}"/>
                </a:ext>
              </a:extLst>
            </p:cNvPr>
            <p:cNvSpPr/>
            <p:nvPr/>
          </p:nvSpPr>
          <p:spPr>
            <a:xfrm>
              <a:off x="10542802" y="5188783"/>
              <a:ext cx="1279301" cy="1279301"/>
            </a:xfrm>
            <a:prstGeom prst="ellipse">
              <a:avLst/>
            </a:prstGeom>
            <a:solidFill>
              <a:srgbClr val="0091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B7151E6-097E-B591-AE2B-9818588D1FF4}"/>
                </a:ext>
              </a:extLst>
            </p:cNvPr>
            <p:cNvSpPr/>
            <p:nvPr/>
          </p:nvSpPr>
          <p:spPr>
            <a:xfrm>
              <a:off x="10637418" y="5283398"/>
              <a:ext cx="1090070" cy="109007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" name="Graphic 4" descr="Document with solid fill">
              <a:extLst>
                <a:ext uri="{FF2B5EF4-FFF2-40B4-BE49-F238E27FC236}">
                  <a16:creationId xmlns:a16="http://schemas.microsoft.com/office/drawing/2014/main" id="{0DC6B6BA-0C45-7BEB-9B47-97F450268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769036" y="5442013"/>
              <a:ext cx="826296" cy="826296"/>
            </a:xfrm>
            <a:prstGeom prst="rect">
              <a:avLst/>
            </a:prstGeom>
            <a:effectLst/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08A7F10-E92F-663D-294E-A366F06292E1}"/>
                </a:ext>
              </a:extLst>
            </p:cNvPr>
            <p:cNvSpPr/>
            <p:nvPr/>
          </p:nvSpPr>
          <p:spPr>
            <a:xfrm>
              <a:off x="11225544" y="5047792"/>
              <a:ext cx="576448" cy="576448"/>
            </a:xfrm>
            <a:prstGeom prst="ellipse">
              <a:avLst/>
            </a:prstGeom>
            <a:solidFill>
              <a:srgbClr val="0091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2D55945-0C54-6CF3-028E-4591987C8B35}"/>
                </a:ext>
              </a:extLst>
            </p:cNvPr>
            <p:cNvSpPr/>
            <p:nvPr/>
          </p:nvSpPr>
          <p:spPr>
            <a:xfrm>
              <a:off x="11292047" y="5115891"/>
              <a:ext cx="443442" cy="4434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74A297-2AFE-C621-0E42-CF328C5763F2}"/>
                </a:ext>
              </a:extLst>
            </p:cNvPr>
            <p:cNvSpPr txBox="1"/>
            <p:nvPr/>
          </p:nvSpPr>
          <p:spPr>
            <a:xfrm>
              <a:off x="11344677" y="5062411"/>
              <a:ext cx="4271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800" dirty="0">
                  <a:solidFill>
                    <a:srgbClr val="00917F"/>
                  </a:solidFill>
                  <a:latin typeface="Gotham Black" pitchFamily="50" charset="0"/>
                </a:rPr>
                <a:t>2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917F"/>
                </a:solidFill>
                <a:effectLst/>
                <a:uLnTx/>
                <a:uFillTx/>
                <a:latin typeface="Gotham Black" pitchFamily="50" charset="0"/>
                <a:ea typeface="+mn-ea"/>
                <a:cs typeface="+mn-cs"/>
              </a:endParaRPr>
            </a:p>
          </p:txBody>
        </p:sp>
      </p:grpSp>
      <p:sp>
        <p:nvSpPr>
          <p:cNvPr id="8" name="Title 2">
            <a:extLst>
              <a:ext uri="{FF2B5EF4-FFF2-40B4-BE49-F238E27FC236}">
                <a16:creationId xmlns:a16="http://schemas.microsoft.com/office/drawing/2014/main" id="{DC1F6E40-9275-396A-A438-D866E1DE3AB6}"/>
              </a:ext>
            </a:extLst>
          </p:cNvPr>
          <p:cNvSpPr txBox="1">
            <a:spLocks/>
          </p:cNvSpPr>
          <p:nvPr/>
        </p:nvSpPr>
        <p:spPr>
          <a:xfrm>
            <a:off x="605814" y="1246633"/>
            <a:ext cx="439164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325083"/>
                </a:solidFill>
                <a:latin typeface="Gotham"/>
              </a:rPr>
              <a:t>Exercise</a:t>
            </a:r>
            <a:endParaRPr lang="en-US" sz="4000" dirty="0">
              <a:solidFill>
                <a:srgbClr val="325083"/>
              </a:solidFill>
              <a:cs typeface="Calibri"/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66ECF1DD-0B83-6284-0353-67BD1C4B7244}"/>
              </a:ext>
            </a:extLst>
          </p:cNvPr>
          <p:cNvSpPr txBox="1">
            <a:spLocks/>
          </p:cNvSpPr>
          <p:nvPr/>
        </p:nvSpPr>
        <p:spPr>
          <a:xfrm>
            <a:off x="530102" y="2029482"/>
            <a:ext cx="4272022" cy="9787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Gotham"/>
              </a:rPr>
              <a:t>Compassionate Leadership</a:t>
            </a:r>
            <a:endParaRPr lang="en-US" sz="3200" dirty="0">
              <a:cs typeface="Calibri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9B9E81-5CE2-7C41-453A-558A8181A8B9}"/>
              </a:ext>
            </a:extLst>
          </p:cNvPr>
          <p:cNvCxnSpPr/>
          <p:nvPr/>
        </p:nvCxnSpPr>
        <p:spPr>
          <a:xfrm>
            <a:off x="643249" y="3119304"/>
            <a:ext cx="4045727" cy="0"/>
          </a:xfrm>
          <a:prstGeom prst="line">
            <a:avLst/>
          </a:prstGeom>
          <a:ln>
            <a:solidFill>
              <a:srgbClr val="00917F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itle 2">
            <a:extLst>
              <a:ext uri="{FF2B5EF4-FFF2-40B4-BE49-F238E27FC236}">
                <a16:creationId xmlns:a16="http://schemas.microsoft.com/office/drawing/2014/main" id="{22DB19CF-470C-BECC-729A-01003AE28DF9}"/>
              </a:ext>
            </a:extLst>
          </p:cNvPr>
          <p:cNvSpPr txBox="1">
            <a:spLocks/>
          </p:cNvSpPr>
          <p:nvPr/>
        </p:nvSpPr>
        <p:spPr>
          <a:xfrm>
            <a:off x="605814" y="3297647"/>
            <a:ext cx="3799209" cy="14219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Gotham"/>
              </a:rPr>
              <a:t>Core Needs </a:t>
            </a:r>
            <a:r>
              <a:rPr lang="en-US" sz="3200" dirty="0">
                <a:latin typeface="Gotham"/>
                <a:cs typeface="Calibri"/>
              </a:rPr>
              <a:t>–</a:t>
            </a:r>
          </a:p>
          <a:p>
            <a:r>
              <a:rPr lang="en-US" sz="3200" dirty="0">
                <a:latin typeface="Gotham"/>
                <a:cs typeface="Calibri"/>
              </a:rPr>
              <a:t>The Eight Areas of Action</a:t>
            </a:r>
            <a:endParaRPr lang="en-US" sz="3200" dirty="0">
              <a:latin typeface="Gotham"/>
            </a:endParaRPr>
          </a:p>
        </p:txBody>
      </p:sp>
    </p:spTree>
    <p:extLst>
      <p:ext uri="{BB962C8B-B14F-4D97-AF65-F5344CB8AC3E}">
        <p14:creationId xmlns:p14="http://schemas.microsoft.com/office/powerpoint/2010/main" val="11207212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A blue and white corner with a white star&#10;&#10;Description automatically generated">
            <a:extLst>
              <a:ext uri="{FF2B5EF4-FFF2-40B4-BE49-F238E27FC236}">
                <a16:creationId xmlns:a16="http://schemas.microsoft.com/office/drawing/2014/main" id="{17F525BB-E854-664D-FAF9-210A63E1044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1" y="1778782"/>
            <a:ext cx="5077158" cy="50771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BACDE3-A7F3-A072-E108-5E2FDB0643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4" b="3254"/>
          <a:stretch/>
        </p:blipFill>
        <p:spPr>
          <a:xfrm>
            <a:off x="5150901" y="0"/>
            <a:ext cx="7041099" cy="7019823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A937DEF-259C-3E1F-87F4-0E0C03EDAA37}"/>
              </a:ext>
            </a:extLst>
          </p:cNvPr>
          <p:cNvGrpSpPr/>
          <p:nvPr/>
        </p:nvGrpSpPr>
        <p:grpSpPr>
          <a:xfrm>
            <a:off x="10542802" y="5047792"/>
            <a:ext cx="1279301" cy="1420292"/>
            <a:chOff x="10542802" y="5047792"/>
            <a:chExt cx="1279301" cy="142029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A3CF3B9-BF85-2827-F451-22E6487F3628}"/>
                </a:ext>
              </a:extLst>
            </p:cNvPr>
            <p:cNvSpPr/>
            <p:nvPr/>
          </p:nvSpPr>
          <p:spPr>
            <a:xfrm>
              <a:off x="10542802" y="5188783"/>
              <a:ext cx="1279301" cy="1279301"/>
            </a:xfrm>
            <a:prstGeom prst="ellipse">
              <a:avLst/>
            </a:prstGeom>
            <a:solidFill>
              <a:srgbClr val="0091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B7151E6-097E-B591-AE2B-9818588D1FF4}"/>
                </a:ext>
              </a:extLst>
            </p:cNvPr>
            <p:cNvSpPr/>
            <p:nvPr/>
          </p:nvSpPr>
          <p:spPr>
            <a:xfrm>
              <a:off x="10637418" y="5283398"/>
              <a:ext cx="1090070" cy="109007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" name="Graphic 4" descr="Document with solid fill">
              <a:extLst>
                <a:ext uri="{FF2B5EF4-FFF2-40B4-BE49-F238E27FC236}">
                  <a16:creationId xmlns:a16="http://schemas.microsoft.com/office/drawing/2014/main" id="{0DC6B6BA-0C45-7BEB-9B47-97F450268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769036" y="5442013"/>
              <a:ext cx="826296" cy="826296"/>
            </a:xfrm>
            <a:prstGeom prst="rect">
              <a:avLst/>
            </a:prstGeom>
            <a:effectLst/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08A7F10-E92F-663D-294E-A366F06292E1}"/>
                </a:ext>
              </a:extLst>
            </p:cNvPr>
            <p:cNvSpPr/>
            <p:nvPr/>
          </p:nvSpPr>
          <p:spPr>
            <a:xfrm>
              <a:off x="11225544" y="5047792"/>
              <a:ext cx="576448" cy="576448"/>
            </a:xfrm>
            <a:prstGeom prst="ellipse">
              <a:avLst/>
            </a:prstGeom>
            <a:solidFill>
              <a:srgbClr val="0091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2D55945-0C54-6CF3-028E-4591987C8B35}"/>
                </a:ext>
              </a:extLst>
            </p:cNvPr>
            <p:cNvSpPr/>
            <p:nvPr/>
          </p:nvSpPr>
          <p:spPr>
            <a:xfrm>
              <a:off x="11292047" y="5115891"/>
              <a:ext cx="443442" cy="4434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74A297-2AFE-C621-0E42-CF328C5763F2}"/>
                </a:ext>
              </a:extLst>
            </p:cNvPr>
            <p:cNvSpPr txBox="1"/>
            <p:nvPr/>
          </p:nvSpPr>
          <p:spPr>
            <a:xfrm>
              <a:off x="11320843" y="5062411"/>
              <a:ext cx="4271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917F"/>
                  </a:solidFill>
                  <a:effectLst/>
                  <a:uLnTx/>
                  <a:uFillTx/>
                  <a:latin typeface="Gotham Black" pitchFamily="50" charset="0"/>
                  <a:ea typeface="+mn-ea"/>
                  <a:cs typeface="+mn-cs"/>
                </a:rPr>
                <a:t>3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917F"/>
                </a:solidFill>
                <a:effectLst/>
                <a:uLnTx/>
                <a:uFillTx/>
                <a:latin typeface="Gotham Black" pitchFamily="50" charset="0"/>
                <a:ea typeface="+mn-ea"/>
                <a:cs typeface="+mn-cs"/>
              </a:endParaRPr>
            </a:p>
          </p:txBody>
        </p:sp>
      </p:grpSp>
      <p:sp>
        <p:nvSpPr>
          <p:cNvPr id="8" name="Title 2">
            <a:extLst>
              <a:ext uri="{FF2B5EF4-FFF2-40B4-BE49-F238E27FC236}">
                <a16:creationId xmlns:a16="http://schemas.microsoft.com/office/drawing/2014/main" id="{DC1F6E40-9275-396A-A438-D866E1DE3AB6}"/>
              </a:ext>
            </a:extLst>
          </p:cNvPr>
          <p:cNvSpPr txBox="1">
            <a:spLocks/>
          </p:cNvSpPr>
          <p:nvPr/>
        </p:nvSpPr>
        <p:spPr>
          <a:xfrm>
            <a:off x="605814" y="1246633"/>
            <a:ext cx="439164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325083"/>
                </a:solidFill>
                <a:latin typeface="Gotham"/>
              </a:rPr>
              <a:t>Exercise</a:t>
            </a:r>
            <a:endParaRPr lang="en-US" sz="4000" dirty="0">
              <a:solidFill>
                <a:srgbClr val="325083"/>
              </a:solidFill>
              <a:cs typeface="Calibri"/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66ECF1DD-0B83-6284-0353-67BD1C4B7244}"/>
              </a:ext>
            </a:extLst>
          </p:cNvPr>
          <p:cNvSpPr txBox="1">
            <a:spLocks/>
          </p:cNvSpPr>
          <p:nvPr/>
        </p:nvSpPr>
        <p:spPr>
          <a:xfrm>
            <a:off x="530102" y="2029482"/>
            <a:ext cx="4272022" cy="9787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Gotham"/>
              </a:rPr>
              <a:t>The Practice of Self Compassion</a:t>
            </a:r>
            <a:endParaRPr lang="en-US" sz="3200" dirty="0">
              <a:cs typeface="Calibri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9B9E81-5CE2-7C41-453A-558A8181A8B9}"/>
              </a:ext>
            </a:extLst>
          </p:cNvPr>
          <p:cNvCxnSpPr/>
          <p:nvPr/>
        </p:nvCxnSpPr>
        <p:spPr>
          <a:xfrm>
            <a:off x="643249" y="3119304"/>
            <a:ext cx="4045727" cy="0"/>
          </a:xfrm>
          <a:prstGeom prst="line">
            <a:avLst/>
          </a:prstGeom>
          <a:ln>
            <a:solidFill>
              <a:srgbClr val="00917F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itle 2">
            <a:extLst>
              <a:ext uri="{FF2B5EF4-FFF2-40B4-BE49-F238E27FC236}">
                <a16:creationId xmlns:a16="http://schemas.microsoft.com/office/drawing/2014/main" id="{22DB19CF-470C-BECC-729A-01003AE28DF9}"/>
              </a:ext>
            </a:extLst>
          </p:cNvPr>
          <p:cNvSpPr txBox="1">
            <a:spLocks/>
          </p:cNvSpPr>
          <p:nvPr/>
        </p:nvSpPr>
        <p:spPr>
          <a:xfrm>
            <a:off x="605814" y="3297647"/>
            <a:ext cx="3799209" cy="9787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Gotham"/>
              </a:rPr>
              <a:t>What It Is</a:t>
            </a:r>
          </a:p>
          <a:p>
            <a:r>
              <a:rPr lang="en-US" sz="3200" dirty="0">
                <a:latin typeface="Gotham"/>
              </a:rPr>
              <a:t>and Is Not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0D35574-FE88-B892-BC68-7B0551E9C291}"/>
              </a:ext>
            </a:extLst>
          </p:cNvPr>
          <p:cNvSpPr/>
          <p:nvPr/>
        </p:nvSpPr>
        <p:spPr>
          <a:xfrm>
            <a:off x="11548204" y="5650720"/>
            <a:ext cx="576448" cy="576448"/>
          </a:xfrm>
          <a:prstGeom prst="ellipse">
            <a:avLst/>
          </a:prstGeom>
          <a:solidFill>
            <a:srgbClr val="0091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FC27F7-30B6-B005-B811-AA4185226707}"/>
              </a:ext>
            </a:extLst>
          </p:cNvPr>
          <p:cNvSpPr txBox="1"/>
          <p:nvPr/>
        </p:nvSpPr>
        <p:spPr>
          <a:xfrm>
            <a:off x="11667337" y="5665339"/>
            <a:ext cx="427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917F"/>
                </a:solidFill>
                <a:effectLst/>
                <a:uLnTx/>
                <a:uFillTx/>
                <a:latin typeface="Gotham Black" pitchFamily="50" charset="0"/>
                <a:ea typeface="+mn-ea"/>
                <a:cs typeface="+mn-cs"/>
              </a:rPr>
              <a:t>3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917F"/>
              </a:solidFill>
              <a:effectLst/>
              <a:uLnTx/>
              <a:uFillTx/>
              <a:latin typeface="Gotham Black" pitchFamily="50" charset="0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74C78B7-2A52-BA00-09E3-F4810667AF7C}"/>
              </a:ext>
            </a:extLst>
          </p:cNvPr>
          <p:cNvSpPr/>
          <p:nvPr/>
        </p:nvSpPr>
        <p:spPr>
          <a:xfrm>
            <a:off x="11620442" y="5712003"/>
            <a:ext cx="443442" cy="44344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F6064F-5103-43CF-AC4A-FF39DFC55956}"/>
              </a:ext>
            </a:extLst>
          </p:cNvPr>
          <p:cNvSpPr txBox="1"/>
          <p:nvPr/>
        </p:nvSpPr>
        <p:spPr>
          <a:xfrm>
            <a:off x="11620442" y="5658523"/>
            <a:ext cx="427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917F"/>
                </a:solidFill>
                <a:latin typeface="Gotham Black" pitchFamily="50" charset="0"/>
              </a:rPr>
              <a:t>4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917F"/>
              </a:solidFill>
              <a:effectLst/>
              <a:uLnTx/>
              <a:uFillTx/>
              <a:latin typeface="Gotham Black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125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A blue and white corner with a white star&#10;&#10;Description automatically generated">
            <a:extLst>
              <a:ext uri="{FF2B5EF4-FFF2-40B4-BE49-F238E27FC236}">
                <a16:creationId xmlns:a16="http://schemas.microsoft.com/office/drawing/2014/main" id="{17F525BB-E854-664D-FAF9-210A63E1044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1" y="1778782"/>
            <a:ext cx="5077158" cy="50771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BACDE3-A7F3-A072-E108-5E2FDB0643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" r="1570"/>
          <a:stretch/>
        </p:blipFill>
        <p:spPr>
          <a:xfrm>
            <a:off x="5150901" y="0"/>
            <a:ext cx="7041099" cy="7019823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A937DEF-259C-3E1F-87F4-0E0C03EDAA37}"/>
              </a:ext>
            </a:extLst>
          </p:cNvPr>
          <p:cNvGrpSpPr/>
          <p:nvPr/>
        </p:nvGrpSpPr>
        <p:grpSpPr>
          <a:xfrm>
            <a:off x="10542802" y="5047792"/>
            <a:ext cx="1279301" cy="1420292"/>
            <a:chOff x="10542802" y="5047792"/>
            <a:chExt cx="1279301" cy="142029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A3CF3B9-BF85-2827-F451-22E6487F3628}"/>
                </a:ext>
              </a:extLst>
            </p:cNvPr>
            <p:cNvSpPr/>
            <p:nvPr/>
          </p:nvSpPr>
          <p:spPr>
            <a:xfrm>
              <a:off x="10542802" y="5188783"/>
              <a:ext cx="1279301" cy="1279301"/>
            </a:xfrm>
            <a:prstGeom prst="ellipse">
              <a:avLst/>
            </a:prstGeom>
            <a:solidFill>
              <a:srgbClr val="0091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B7151E6-097E-B591-AE2B-9818588D1FF4}"/>
                </a:ext>
              </a:extLst>
            </p:cNvPr>
            <p:cNvSpPr/>
            <p:nvPr/>
          </p:nvSpPr>
          <p:spPr>
            <a:xfrm>
              <a:off x="10637418" y="5283398"/>
              <a:ext cx="1090070" cy="109007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" name="Graphic 4" descr="Document with solid fill">
              <a:extLst>
                <a:ext uri="{FF2B5EF4-FFF2-40B4-BE49-F238E27FC236}">
                  <a16:creationId xmlns:a16="http://schemas.microsoft.com/office/drawing/2014/main" id="{0DC6B6BA-0C45-7BEB-9B47-97F450268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769036" y="5442013"/>
              <a:ext cx="826296" cy="826296"/>
            </a:xfrm>
            <a:prstGeom prst="rect">
              <a:avLst/>
            </a:prstGeom>
            <a:effectLst/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08A7F10-E92F-663D-294E-A366F06292E1}"/>
                </a:ext>
              </a:extLst>
            </p:cNvPr>
            <p:cNvSpPr/>
            <p:nvPr/>
          </p:nvSpPr>
          <p:spPr>
            <a:xfrm>
              <a:off x="11225544" y="5047792"/>
              <a:ext cx="576448" cy="576448"/>
            </a:xfrm>
            <a:prstGeom prst="ellipse">
              <a:avLst/>
            </a:prstGeom>
            <a:solidFill>
              <a:srgbClr val="0091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2D55945-0C54-6CF3-028E-4591987C8B35}"/>
                </a:ext>
              </a:extLst>
            </p:cNvPr>
            <p:cNvSpPr/>
            <p:nvPr/>
          </p:nvSpPr>
          <p:spPr>
            <a:xfrm>
              <a:off x="11292047" y="5115891"/>
              <a:ext cx="443442" cy="4434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74A297-2AFE-C621-0E42-CF328C5763F2}"/>
                </a:ext>
              </a:extLst>
            </p:cNvPr>
            <p:cNvSpPr txBox="1"/>
            <p:nvPr/>
          </p:nvSpPr>
          <p:spPr>
            <a:xfrm>
              <a:off x="11320843" y="5062411"/>
              <a:ext cx="4271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800" dirty="0">
                  <a:solidFill>
                    <a:srgbClr val="00917F"/>
                  </a:solidFill>
                  <a:latin typeface="Gotham Black" pitchFamily="50" charset="0"/>
                </a:rPr>
                <a:t>5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917F"/>
                </a:solidFill>
                <a:effectLst/>
                <a:uLnTx/>
                <a:uFillTx/>
                <a:latin typeface="Gotham Black" pitchFamily="50" charset="0"/>
                <a:ea typeface="+mn-ea"/>
                <a:cs typeface="+mn-cs"/>
              </a:endParaRPr>
            </a:p>
          </p:txBody>
        </p:sp>
      </p:grpSp>
      <p:sp>
        <p:nvSpPr>
          <p:cNvPr id="8" name="Title 2">
            <a:extLst>
              <a:ext uri="{FF2B5EF4-FFF2-40B4-BE49-F238E27FC236}">
                <a16:creationId xmlns:a16="http://schemas.microsoft.com/office/drawing/2014/main" id="{DC1F6E40-9275-396A-A438-D866E1DE3AB6}"/>
              </a:ext>
            </a:extLst>
          </p:cNvPr>
          <p:cNvSpPr txBox="1">
            <a:spLocks/>
          </p:cNvSpPr>
          <p:nvPr/>
        </p:nvSpPr>
        <p:spPr>
          <a:xfrm>
            <a:off x="613188" y="312289"/>
            <a:ext cx="439164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325083"/>
                </a:solidFill>
                <a:latin typeface="Gotham"/>
              </a:rPr>
              <a:t>Exercise</a:t>
            </a:r>
            <a:endParaRPr lang="en-US" sz="4000" dirty="0">
              <a:solidFill>
                <a:srgbClr val="325083"/>
              </a:solidFill>
              <a:cs typeface="Calibri"/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66ECF1DD-0B83-6284-0353-67BD1C4B7244}"/>
              </a:ext>
            </a:extLst>
          </p:cNvPr>
          <p:cNvSpPr txBox="1">
            <a:spLocks/>
          </p:cNvSpPr>
          <p:nvPr/>
        </p:nvSpPr>
        <p:spPr>
          <a:xfrm>
            <a:off x="624276" y="1095138"/>
            <a:ext cx="4272022" cy="9787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Gotham"/>
              </a:rPr>
              <a:t>Understanding of Recovery</a:t>
            </a:r>
            <a:endParaRPr lang="en-US" sz="3200" dirty="0">
              <a:cs typeface="Calibri"/>
            </a:endParaRP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EAE6B668-94FC-3AFC-D044-D164DAC831AD}"/>
              </a:ext>
            </a:extLst>
          </p:cNvPr>
          <p:cNvSpPr txBox="1"/>
          <p:nvPr/>
        </p:nvSpPr>
        <p:spPr>
          <a:xfrm>
            <a:off x="613188" y="2144986"/>
            <a:ext cx="437318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/>
            <a:r>
              <a:rPr lang="en-US" sz="2400" dirty="0">
                <a:solidFill>
                  <a:srgbClr val="0F426D"/>
                </a:solidFill>
                <a:latin typeface="Gotham Bold"/>
              </a:rPr>
              <a:t>Activities that aid recovery enable psychological detachment from work</a:t>
            </a: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3E9FE06E-6562-02CB-41C2-44DF48ADBE92}"/>
              </a:ext>
            </a:extLst>
          </p:cNvPr>
          <p:cNvSpPr txBox="1"/>
          <p:nvPr/>
        </p:nvSpPr>
        <p:spPr>
          <a:xfrm>
            <a:off x="390008" y="3384309"/>
            <a:ext cx="4686389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4293" lvl="1" indent="-287146">
              <a:buFont typeface="Arial"/>
              <a:buChar char="•"/>
            </a:pPr>
            <a:r>
              <a:rPr lang="en-US" dirty="0">
                <a:solidFill>
                  <a:srgbClr val="0F426D"/>
                </a:solidFill>
                <a:latin typeface="Gotham"/>
              </a:rPr>
              <a:t>Relaxation/Meditation</a:t>
            </a:r>
          </a:p>
          <a:p>
            <a:pPr marL="574293" lvl="1" indent="-287146">
              <a:buFont typeface="Arial"/>
              <a:buChar char="•"/>
            </a:pPr>
            <a:r>
              <a:rPr lang="en-US" dirty="0">
                <a:solidFill>
                  <a:srgbClr val="0F426D"/>
                </a:solidFill>
                <a:latin typeface="Gotham"/>
              </a:rPr>
              <a:t>Mastery - achievement from challenging tasks</a:t>
            </a:r>
          </a:p>
          <a:p>
            <a:pPr marL="574293" lvl="1" indent="-287146">
              <a:buFont typeface="Arial"/>
              <a:buChar char="•"/>
            </a:pPr>
            <a:r>
              <a:rPr lang="en-US" dirty="0">
                <a:solidFill>
                  <a:srgbClr val="0F426D"/>
                </a:solidFill>
                <a:latin typeface="Gotham"/>
              </a:rPr>
              <a:t>Control - what to do and when in non-work time</a:t>
            </a:r>
          </a:p>
          <a:p>
            <a:pPr marL="574293" lvl="1" indent="-287146">
              <a:buFont typeface="Arial"/>
              <a:buChar char="•"/>
            </a:pPr>
            <a:r>
              <a:rPr lang="en-US" dirty="0">
                <a:solidFill>
                  <a:srgbClr val="0F426D"/>
                </a:solidFill>
                <a:latin typeface="Gotham"/>
              </a:rPr>
              <a:t>Breaks and their importance on our recovery</a:t>
            </a:r>
          </a:p>
          <a:p>
            <a:pPr marL="574293" lvl="1" indent="-287146">
              <a:buFont typeface="Arial"/>
              <a:buChar char="•"/>
            </a:pPr>
            <a:r>
              <a:rPr lang="en-US" dirty="0">
                <a:solidFill>
                  <a:srgbClr val="0F426D"/>
                </a:solidFill>
                <a:latin typeface="Gotham"/>
              </a:rPr>
              <a:t>Environment</a:t>
            </a:r>
          </a:p>
        </p:txBody>
      </p:sp>
    </p:spTree>
    <p:extLst>
      <p:ext uri="{BB962C8B-B14F-4D97-AF65-F5344CB8AC3E}">
        <p14:creationId xmlns:p14="http://schemas.microsoft.com/office/powerpoint/2010/main" val="27753180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A blue and white corner with a white star&#10;&#10;Description automatically generated">
            <a:extLst>
              <a:ext uri="{FF2B5EF4-FFF2-40B4-BE49-F238E27FC236}">
                <a16:creationId xmlns:a16="http://schemas.microsoft.com/office/drawing/2014/main" id="{17F525BB-E854-664D-FAF9-210A63E1044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1" y="1778782"/>
            <a:ext cx="5077158" cy="50771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BACDE3-A7F3-A072-E108-5E2FDB0643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1" t="4794" r="17501" b="8515"/>
          <a:stretch/>
        </p:blipFill>
        <p:spPr>
          <a:xfrm>
            <a:off x="5150901" y="0"/>
            <a:ext cx="7041099" cy="7019823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A937DEF-259C-3E1F-87F4-0E0C03EDAA37}"/>
              </a:ext>
            </a:extLst>
          </p:cNvPr>
          <p:cNvGrpSpPr/>
          <p:nvPr/>
        </p:nvGrpSpPr>
        <p:grpSpPr>
          <a:xfrm>
            <a:off x="10542802" y="5047792"/>
            <a:ext cx="1279301" cy="1420292"/>
            <a:chOff x="10542802" y="5047792"/>
            <a:chExt cx="1279301" cy="142029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A3CF3B9-BF85-2827-F451-22E6487F3628}"/>
                </a:ext>
              </a:extLst>
            </p:cNvPr>
            <p:cNvSpPr/>
            <p:nvPr/>
          </p:nvSpPr>
          <p:spPr>
            <a:xfrm>
              <a:off x="10542802" y="5188783"/>
              <a:ext cx="1279301" cy="1279301"/>
            </a:xfrm>
            <a:prstGeom prst="ellipse">
              <a:avLst/>
            </a:prstGeom>
            <a:solidFill>
              <a:srgbClr val="0091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B7151E6-097E-B591-AE2B-9818588D1FF4}"/>
                </a:ext>
              </a:extLst>
            </p:cNvPr>
            <p:cNvSpPr/>
            <p:nvPr/>
          </p:nvSpPr>
          <p:spPr>
            <a:xfrm>
              <a:off x="10637418" y="5283398"/>
              <a:ext cx="1090070" cy="109007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" name="Graphic 4" descr="Document with solid fill">
              <a:extLst>
                <a:ext uri="{FF2B5EF4-FFF2-40B4-BE49-F238E27FC236}">
                  <a16:creationId xmlns:a16="http://schemas.microsoft.com/office/drawing/2014/main" id="{0DC6B6BA-0C45-7BEB-9B47-97F450268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769036" y="5442013"/>
              <a:ext cx="826296" cy="826296"/>
            </a:xfrm>
            <a:prstGeom prst="rect">
              <a:avLst/>
            </a:prstGeom>
            <a:effectLst/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08A7F10-E92F-663D-294E-A366F06292E1}"/>
                </a:ext>
              </a:extLst>
            </p:cNvPr>
            <p:cNvSpPr/>
            <p:nvPr/>
          </p:nvSpPr>
          <p:spPr>
            <a:xfrm>
              <a:off x="11225544" y="5047792"/>
              <a:ext cx="576448" cy="576448"/>
            </a:xfrm>
            <a:prstGeom prst="ellipse">
              <a:avLst/>
            </a:prstGeom>
            <a:solidFill>
              <a:srgbClr val="0091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2D55945-0C54-6CF3-028E-4591987C8B35}"/>
                </a:ext>
              </a:extLst>
            </p:cNvPr>
            <p:cNvSpPr/>
            <p:nvPr/>
          </p:nvSpPr>
          <p:spPr>
            <a:xfrm>
              <a:off x="11292047" y="5115891"/>
              <a:ext cx="443442" cy="4434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74A297-2AFE-C621-0E42-CF328C5763F2}"/>
                </a:ext>
              </a:extLst>
            </p:cNvPr>
            <p:cNvSpPr txBox="1"/>
            <p:nvPr/>
          </p:nvSpPr>
          <p:spPr>
            <a:xfrm>
              <a:off x="11344677" y="5062411"/>
              <a:ext cx="4271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917F"/>
                  </a:solidFill>
                  <a:effectLst/>
                  <a:uLnTx/>
                  <a:uFillTx/>
                  <a:latin typeface="Gotham Black" pitchFamily="50" charset="0"/>
                  <a:ea typeface="+mn-ea"/>
                  <a:cs typeface="+mn-cs"/>
                </a:rPr>
                <a:t>6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917F"/>
                </a:solidFill>
                <a:effectLst/>
                <a:uLnTx/>
                <a:uFillTx/>
                <a:latin typeface="Gotham Black" pitchFamily="50" charset="0"/>
                <a:ea typeface="+mn-ea"/>
                <a:cs typeface="+mn-cs"/>
              </a:endParaRPr>
            </a:p>
          </p:txBody>
        </p:sp>
      </p:grpSp>
      <p:sp>
        <p:nvSpPr>
          <p:cNvPr id="8" name="Title 2">
            <a:extLst>
              <a:ext uri="{FF2B5EF4-FFF2-40B4-BE49-F238E27FC236}">
                <a16:creationId xmlns:a16="http://schemas.microsoft.com/office/drawing/2014/main" id="{DC1F6E40-9275-396A-A438-D866E1DE3AB6}"/>
              </a:ext>
            </a:extLst>
          </p:cNvPr>
          <p:cNvSpPr txBox="1">
            <a:spLocks/>
          </p:cNvSpPr>
          <p:nvPr/>
        </p:nvSpPr>
        <p:spPr>
          <a:xfrm>
            <a:off x="605814" y="1246633"/>
            <a:ext cx="439164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325083"/>
                </a:solidFill>
                <a:latin typeface="Gotham"/>
              </a:rPr>
              <a:t>Exercise</a:t>
            </a:r>
            <a:endParaRPr lang="en-US" sz="4000" dirty="0">
              <a:solidFill>
                <a:srgbClr val="325083"/>
              </a:solidFill>
              <a:cs typeface="Calibri"/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66ECF1DD-0B83-6284-0353-67BD1C4B7244}"/>
              </a:ext>
            </a:extLst>
          </p:cNvPr>
          <p:cNvSpPr txBox="1">
            <a:spLocks/>
          </p:cNvSpPr>
          <p:nvPr/>
        </p:nvSpPr>
        <p:spPr>
          <a:xfrm>
            <a:off x="530102" y="2029482"/>
            <a:ext cx="4272022" cy="9787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Gotham"/>
              </a:rPr>
              <a:t>Six Ways to Wellbeing</a:t>
            </a:r>
            <a:endParaRPr lang="en-US" sz="3200" dirty="0">
              <a:cs typeface="Calibri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7EDBB06B-5567-3318-79EA-1AC2D7BD6150}"/>
              </a:ext>
            </a:extLst>
          </p:cNvPr>
          <p:cNvSpPr txBox="1"/>
          <p:nvPr/>
        </p:nvSpPr>
        <p:spPr>
          <a:xfrm>
            <a:off x="605815" y="3144729"/>
            <a:ext cx="419631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-647700">
              <a:buFont typeface="Arial"/>
              <a:buChar char="•"/>
            </a:pPr>
            <a:r>
              <a:rPr lang="en-US" sz="2400" dirty="0">
                <a:solidFill>
                  <a:srgbClr val="0F426D"/>
                </a:solidFill>
                <a:latin typeface="Gotham Bold"/>
              </a:rPr>
              <a:t>Belonging</a:t>
            </a:r>
          </a:p>
          <a:p>
            <a:pPr marL="0" lvl="1" indent="-647700">
              <a:buFont typeface="Arial"/>
              <a:buChar char="•"/>
            </a:pPr>
            <a:r>
              <a:rPr lang="en-US" sz="2400" dirty="0">
                <a:solidFill>
                  <a:srgbClr val="0F426D"/>
                </a:solidFill>
                <a:latin typeface="Gotham Bold"/>
              </a:rPr>
              <a:t>Sleep</a:t>
            </a:r>
          </a:p>
          <a:p>
            <a:pPr marL="0" lvl="1" indent="-647700">
              <a:buFont typeface="Arial"/>
              <a:buChar char="•"/>
            </a:pPr>
            <a:r>
              <a:rPr lang="en-US" sz="2400" dirty="0">
                <a:solidFill>
                  <a:srgbClr val="0F426D"/>
                </a:solidFill>
                <a:latin typeface="Gotham Bold"/>
              </a:rPr>
              <a:t>Exercise</a:t>
            </a:r>
          </a:p>
          <a:p>
            <a:pPr marL="0" lvl="1" indent="-647700">
              <a:buFont typeface="Arial"/>
              <a:buChar char="•"/>
            </a:pPr>
            <a:r>
              <a:rPr lang="en-US" sz="2400" dirty="0">
                <a:solidFill>
                  <a:srgbClr val="0F426D"/>
                </a:solidFill>
                <a:latin typeface="Gotham Bold"/>
              </a:rPr>
              <a:t>Being Present</a:t>
            </a:r>
          </a:p>
          <a:p>
            <a:pPr marL="0" lvl="1" indent="-647700">
              <a:buFont typeface="Arial"/>
              <a:buChar char="•"/>
            </a:pPr>
            <a:r>
              <a:rPr lang="en-US" sz="2400" dirty="0">
                <a:solidFill>
                  <a:srgbClr val="0F426D"/>
                </a:solidFill>
                <a:latin typeface="Gotham Bold"/>
              </a:rPr>
              <a:t>Learning </a:t>
            </a:r>
          </a:p>
          <a:p>
            <a:pPr marL="0" lvl="1" indent="-647700">
              <a:buFont typeface="Arial"/>
              <a:buChar char="•"/>
            </a:pPr>
            <a:r>
              <a:rPr lang="en-US" sz="2400" dirty="0">
                <a:solidFill>
                  <a:srgbClr val="0F426D"/>
                </a:solidFill>
                <a:latin typeface="Gotham Bold"/>
              </a:rPr>
              <a:t>Giving</a:t>
            </a:r>
          </a:p>
        </p:txBody>
      </p:sp>
    </p:spTree>
    <p:extLst>
      <p:ext uri="{BB962C8B-B14F-4D97-AF65-F5344CB8AC3E}">
        <p14:creationId xmlns:p14="http://schemas.microsoft.com/office/powerpoint/2010/main" val="685476587"/>
      </p:ext>
    </p:extLst>
  </p:cSld>
  <p:clrMapOvr>
    <a:masterClrMapping/>
  </p:clrMapOvr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HEIW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04E82"/>
      </a:accent1>
      <a:accent2>
        <a:srgbClr val="575756"/>
      </a:accent2>
      <a:accent3>
        <a:srgbClr val="489CC9"/>
      </a:accent3>
      <a:accent4>
        <a:srgbClr val="00917F"/>
      </a:accent4>
      <a:accent5>
        <a:srgbClr val="ED8900"/>
      </a:accent5>
      <a:accent6>
        <a:srgbClr val="304E82"/>
      </a:accent6>
      <a:hlink>
        <a:srgbClr val="489CC9"/>
      </a:hlink>
      <a:folHlink>
        <a:srgbClr val="ED89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3E97CDB4E6BCC43A409F26AF250FDF8" ma:contentTypeVersion="21" ma:contentTypeDescription="Create a new document." ma:contentTypeScope="" ma:versionID="508efea1a4caad3ef59fc3faff7aa923">
  <xsd:schema xmlns:xsd="http://www.w3.org/2001/XMLSchema" xmlns:xs="http://www.w3.org/2001/XMLSchema" xmlns:p="http://schemas.microsoft.com/office/2006/metadata/properties" xmlns:ns2="b6c5a342-f1f1-4475-a893-f651a58eae8c" xmlns:ns3="546f4659-f852-46e6-844d-6648aa11bdf4" targetNamespace="http://schemas.microsoft.com/office/2006/metadata/properties" ma:root="true" ma:fieldsID="ba8485722bc89a54dfaeb574ada44105" ns2:_="" ns3:_="">
    <xsd:import namespace="b6c5a342-f1f1-4475-a893-f651a58eae8c"/>
    <xsd:import namespace="546f4659-f852-46e6-844d-6648aa11bdf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c5a342-f1f1-4475-a893-f651a58eae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6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0" nillable="true" ma:displayName="Location" ma:internalName="MediaServiceLocation" ma:readOnly="true">
      <xsd:simpleType>
        <xsd:restriction base="dms:Text"/>
      </xsd:simpleType>
    </xsd:element>
    <xsd:element name="MediaLengthInSeconds" ma:index="11" nillable="true" ma:displayName="MediaLengthInSeconds" ma:description="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cefaef41-70dc-4075-804e-d4e4dbdaeee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6f4659-f852-46e6-844d-6648aa11bdf4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9a4d19d-624a-4d2a-b01f-abaa7989ec93}" ma:internalName="TaxCatchAll" ma:showField="CatchAllData" ma:web="546f4659-f852-46e6-844d-6648aa11bdf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5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6c5a342-f1f1-4475-a893-f651a58eae8c">
      <Terms xmlns="http://schemas.microsoft.com/office/infopath/2007/PartnerControls"/>
    </lcf76f155ced4ddcb4097134ff3c332f>
    <TaxCatchAll xmlns="546f4659-f852-46e6-844d-6648aa11bdf4" xsi:nil="true"/>
    <SharedWithUsers xmlns="546f4659-f852-46e6-844d-6648aa11bdf4">
      <UserInfo>
        <DisplayName>Moya Jenkins (HEIW)</DisplayName>
        <AccountId>28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/>
</file>

<file path=customXml/itemProps1.xml><?xml version="1.0" encoding="utf-8"?>
<ds:datastoreItem xmlns:ds="http://schemas.openxmlformats.org/officeDocument/2006/customXml" ds:itemID="{019EF480-B517-4CC1-80B4-B99AE3E1EC44}">
  <ds:schemaRefs>
    <ds:schemaRef ds:uri="546f4659-f852-46e6-844d-6648aa11bdf4"/>
    <ds:schemaRef ds:uri="b6c5a342-f1f1-4475-a893-f651a58eae8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2FF3CA3-6C2F-42B3-8320-4C8431F389C1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546f4659-f852-46e6-844d-6648aa11bdf4"/>
    <ds:schemaRef ds:uri="b6c5a342-f1f1-4475-a893-f651a58eae8c"/>
    <ds:schemaRef ds:uri="http://schemas.microsoft.com/office/2006/metadata/properties"/>
    <ds:schemaRef ds:uri="http://purl.org/dc/terms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CD3FA20-474F-46EC-B3C7-7CF3607D567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1166</TotalTime>
  <Words>328</Words>
  <Application>Microsoft Office PowerPoint</Application>
  <PresentationFormat>Widescreen</PresentationFormat>
  <Paragraphs>100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Calibri</vt:lpstr>
      <vt:lpstr>Calibri Light</vt:lpstr>
      <vt:lpstr>Gotham</vt:lpstr>
      <vt:lpstr>Gotham Black</vt:lpstr>
      <vt:lpstr>Gotham Bold</vt:lpstr>
      <vt:lpstr>Symbol</vt:lpstr>
      <vt:lpstr>Times New Roman</vt:lpstr>
      <vt:lpstr>4_Office Theme</vt:lpstr>
      <vt:lpstr>Office Theme</vt:lpstr>
      <vt:lpstr>Shaping Culture and Leadership in NHS Wales​</vt:lpstr>
      <vt:lpstr>Module 4: Core needs and the courage of self-compassion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Samuel Price (Sa241085)</dc:creator>
  <cp:lastModifiedBy>Afonso Palma (HEIW)</cp:lastModifiedBy>
  <cp:revision>23</cp:revision>
  <dcterms:created xsi:type="dcterms:W3CDTF">2022-07-25T11:49:54Z</dcterms:created>
  <dcterms:modified xsi:type="dcterms:W3CDTF">2024-05-13T15:01:06Z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0x01010083E97CDB4E6BCC43A409F26AF250FDF8</vt:lpwstr>
  </property>
  <property fmtid="{D5CDD505-2E9C-101B-9397-08002B2CF9AE}" pid="3" name="MediaServiceImageTags">
    <vt:lpwstr/>
  </property>
</Properties>
</file>