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handoutMasterIdLst>
    <p:handoutMasterId r:id="rId18"/>
  </p:handoutMasterIdLst>
  <p:sldIdLst>
    <p:sldId id="256" r:id="rId6"/>
    <p:sldId id="262" r:id="rId7"/>
    <p:sldId id="263" r:id="rId8"/>
    <p:sldId id="280" r:id="rId9"/>
    <p:sldId id="267" r:id="rId10"/>
    <p:sldId id="294" r:id="rId11"/>
    <p:sldId id="292" r:id="rId12"/>
    <p:sldId id="295" r:id="rId13"/>
    <p:sldId id="289" r:id="rId14"/>
    <p:sldId id="288"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81B26-A0FF-A651-E752-EECE57DE3D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9CEC3D-6EC6-ABD0-80EB-5CF38FADE8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0444EC-6844-49DF-A27E-EB9DC387146F}" type="datetimeFigureOut">
              <a:rPr lang="en-GB" smtClean="0"/>
              <a:t>04/06/2024</a:t>
            </a:fld>
            <a:endParaRPr lang="en-GB"/>
          </a:p>
        </p:txBody>
      </p:sp>
      <p:sp>
        <p:nvSpPr>
          <p:cNvPr id="4" name="Footer Placeholder 3">
            <a:extLst>
              <a:ext uri="{FF2B5EF4-FFF2-40B4-BE49-F238E27FC236}">
                <a16:creationId xmlns:a16="http://schemas.microsoft.com/office/drawing/2014/main" id="{2E227325-EF17-5709-3E75-EB025F90D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0C6BB00-51EC-468F-9128-8EFBBF8A93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7F0DE-A7BC-477C-860C-4383C61EFC2A}" type="slidenum">
              <a:rPr lang="en-GB" smtClean="0"/>
              <a:t>‹#›</a:t>
            </a:fld>
            <a:endParaRPr lang="en-GB"/>
          </a:p>
        </p:txBody>
      </p:sp>
    </p:spTree>
    <p:extLst>
      <p:ext uri="{BB962C8B-B14F-4D97-AF65-F5344CB8AC3E}">
        <p14:creationId xmlns:p14="http://schemas.microsoft.com/office/powerpoint/2010/main" val="209980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ADFCF-C738-4853-8618-7592A2B8BB43}" type="datetimeFigureOut">
              <a:rPr lang="en-GB" smtClean="0"/>
              <a:t>04/06/2024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1EBE5-6367-4695-9134-3B506EFB4B4E}" type="slidenum">
              <a:rPr lang="en-GB" smtClean="0"/>
              <a:t>‹#›</a:t>
            </a:fld>
            <a:endParaRPr lang="en-GB"/>
          </a:p>
        </p:txBody>
      </p:sp>
    </p:spTree>
    <p:extLst>
      <p:ext uri="{BB962C8B-B14F-4D97-AF65-F5344CB8AC3E}">
        <p14:creationId xmlns:p14="http://schemas.microsoft.com/office/powerpoint/2010/main" val="21986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1EBE5-6367-4695-9134-3B506EFB4B4E}" type="slidenum">
              <a:rPr lang="en-GB" smtClean="0"/>
              <a:t>7</a:t>
            </a:fld>
            <a:endParaRPr lang="en-GB"/>
          </a:p>
        </p:txBody>
      </p:sp>
    </p:spTree>
    <p:extLst>
      <p:ext uri="{BB962C8B-B14F-4D97-AF65-F5344CB8AC3E}">
        <p14:creationId xmlns:p14="http://schemas.microsoft.com/office/powerpoint/2010/main" val="307785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1EBE5-6367-4695-9134-3B506EFB4B4E}" type="slidenum">
              <a:rPr lang="en-GB" smtClean="0"/>
              <a:t>8</a:t>
            </a:fld>
            <a:endParaRPr lang="en-GB"/>
          </a:p>
        </p:txBody>
      </p:sp>
    </p:spTree>
    <p:extLst>
      <p:ext uri="{BB962C8B-B14F-4D97-AF65-F5344CB8AC3E}">
        <p14:creationId xmlns:p14="http://schemas.microsoft.com/office/powerpoint/2010/main" val="130760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next slide will show the page you will be taken to if you access another group whilst you are still logged in. </a:t>
            </a:r>
            <a:endPar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A71EBE5-6367-4695-9134-3B506EFB4B4E}" type="slidenum">
              <a:rPr lang="en-GB" smtClean="0"/>
              <a:t>9</a:t>
            </a:fld>
            <a:endParaRPr lang="en-GB"/>
          </a:p>
        </p:txBody>
      </p:sp>
    </p:spTree>
    <p:extLst>
      <p:ext uri="{BB962C8B-B14F-4D97-AF65-F5344CB8AC3E}">
        <p14:creationId xmlns:p14="http://schemas.microsoft.com/office/powerpoint/2010/main" val="39298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there any screen shots which may support here? </a:t>
            </a:r>
          </a:p>
        </p:txBody>
      </p:sp>
      <p:sp>
        <p:nvSpPr>
          <p:cNvPr id="4" name="Slide Number Placeholder 3"/>
          <p:cNvSpPr>
            <a:spLocks noGrp="1"/>
          </p:cNvSpPr>
          <p:nvPr>
            <p:ph type="sldNum" sz="quarter" idx="5"/>
          </p:nvPr>
        </p:nvSpPr>
        <p:spPr/>
        <p:txBody>
          <a:bodyPr/>
          <a:lstStyle/>
          <a:p>
            <a:fld id="{CA71EBE5-6367-4695-9134-3B506EFB4B4E}" type="slidenum">
              <a:rPr lang="en-GB" smtClean="0"/>
              <a:t>11</a:t>
            </a:fld>
            <a:endParaRPr lang="en-GB"/>
          </a:p>
        </p:txBody>
      </p:sp>
    </p:spTree>
    <p:extLst>
      <p:ext uri="{BB962C8B-B14F-4D97-AF65-F5344CB8AC3E}">
        <p14:creationId xmlns:p14="http://schemas.microsoft.com/office/powerpoint/2010/main" val="73948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A4D5-AE43-438D-AFE2-42091F64F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32AE98-9F1C-4DA1-B0F6-35EEB077C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1CCFC9-D9B9-4D04-B2B0-F0DFA9A38600}"/>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94CC2845-3106-493C-8DE3-3B92B822D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56B93-7DC1-41B4-BAD7-3D0DA84D1620}"/>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42194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6E1F-DDAC-4CD8-91CE-5AE4F5056C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36B1F1-9814-47D0-A5A9-7796D8844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30109-C51C-43AC-9A8E-13B13A47C4F9}"/>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8016536C-BFAD-4891-B5B1-9B896BC109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1FFB5C-7E1D-4E4B-AF50-719D3CCCCEDE}"/>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352146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6E3169-7B81-438C-A00B-A5E12C9D7D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FDF6E5-ACA5-4D2E-81B7-D51014435A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FBE739-A245-4EB3-937C-8367E384E50F}"/>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E1934324-944A-4AC4-AA9A-15F599DD6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C519A-8283-458E-A684-90FE29C22590}"/>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8366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06DE-A703-3D85-3F6A-B27FA786C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1E935F-FD8D-CD4E-91B2-ECD926C166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69ACB4-84FA-AEA8-EB16-3786766C2523}"/>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46536B38-180E-09D2-BEBA-A7C134D06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3A879-237A-C3F0-E0FA-D7C72DC71C14}"/>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361912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8F6F-D517-6265-0941-093A20BC5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B26F52-3108-4683-7443-B0FCEEA90F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3E864-E8BE-EDD4-CFF0-EE8854E26E6C}"/>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E0699210-64E2-D919-A837-1AFE19F45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C2655-2AC0-FB2E-F4C2-A07371854CEF}"/>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68657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F842-33DA-3989-21CD-E1CBB7DA1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DAF5E1-4CAB-2F48-50CC-52E10BB820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E9574B-0D27-80E1-4EBA-7515A8DF374B}"/>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55C1DB71-12C1-3F8F-EE93-F82C04824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94C7D-87D3-3F13-6BC1-4F84D943A1AF}"/>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1447720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9B63-DF83-C6C4-0079-C1CF2C2B45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50264B-C95B-D29C-531F-CBBA12E17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E9D39F-B78A-CFA7-0B26-5A13168660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5077DB-65D1-7B70-EAD4-99ACFD4E6990}"/>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6" name="Footer Placeholder 5">
            <a:extLst>
              <a:ext uri="{FF2B5EF4-FFF2-40B4-BE49-F238E27FC236}">
                <a16:creationId xmlns:a16="http://schemas.microsoft.com/office/drawing/2014/main" id="{E2D7D8E1-CF1C-0312-1ADE-9629BAF9B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2CA22B-8B3D-8E39-69F2-FF13BFACABA3}"/>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2766051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9DEF-28AB-BD3E-6B3A-8D0A1C7C63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AEC22E-B606-ECF9-A62D-922BF4D2C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E7397E-19B4-6213-9248-82A0F9C2C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8AD0FB-D122-AD8A-E7B4-A90E25EBB9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EAF90A-D0A0-E7CA-00B6-7D4D9441E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56AA7F-008C-84E2-C9D0-A170D5BE562F}"/>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8" name="Footer Placeholder 7">
            <a:extLst>
              <a:ext uri="{FF2B5EF4-FFF2-40B4-BE49-F238E27FC236}">
                <a16:creationId xmlns:a16="http://schemas.microsoft.com/office/drawing/2014/main" id="{5C3048ED-F7E4-C83D-E940-491851A759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1AB67B-2205-114F-882B-3BF21F54FC80}"/>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3838381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D588A-F5B6-484B-9EFC-7568AB1DEB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F04034-D483-7D09-E83E-1DA744A62E33}"/>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4" name="Footer Placeholder 3">
            <a:extLst>
              <a:ext uri="{FF2B5EF4-FFF2-40B4-BE49-F238E27FC236}">
                <a16:creationId xmlns:a16="http://schemas.microsoft.com/office/drawing/2014/main" id="{DA02C2B0-F5A4-3F60-89BF-B1651D435A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5948B6-199B-B6CE-6893-47563EC06F7D}"/>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2862027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33E2A6-FE06-4FC6-E5A4-115D09982975}"/>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3" name="Footer Placeholder 2">
            <a:extLst>
              <a:ext uri="{FF2B5EF4-FFF2-40B4-BE49-F238E27FC236}">
                <a16:creationId xmlns:a16="http://schemas.microsoft.com/office/drawing/2014/main" id="{732FD03A-1B93-0384-54F4-7858FED816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183175-4089-2780-9299-892F0495E25C}"/>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2234537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800F-780D-E9FA-CB5E-DF69613F8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963E46-11C5-7C11-7D28-B4796C338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873C91-2661-9C21-23CE-39B2257A4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90FAA-199F-63A0-00A0-5CDF5036EFE4}"/>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6" name="Footer Placeholder 5">
            <a:extLst>
              <a:ext uri="{FF2B5EF4-FFF2-40B4-BE49-F238E27FC236}">
                <a16:creationId xmlns:a16="http://schemas.microsoft.com/office/drawing/2014/main" id="{9036B1F9-8C18-438F-0A07-1F5222613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03641E-CB68-4291-1E32-AEBF357156EB}"/>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209278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7281-572C-466E-8DC4-F917C278B5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88850-6898-4B9B-9DDF-B9DC5C4CF9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70FB8-A653-4529-93D2-462173433EAE}"/>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708A10FC-F544-4C49-94A5-9BA3AEB29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652B2C-C855-44E1-BF84-5BDACD78AFA6}"/>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1930859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B208-7BAD-B39C-3E4E-41EF494DA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E3425C-9C00-073B-BE55-8DADE941B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D5D585-02E0-8899-3215-F567EC5C7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4408-D906-6E8E-1B64-DABF35130FDC}"/>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6" name="Footer Placeholder 5">
            <a:extLst>
              <a:ext uri="{FF2B5EF4-FFF2-40B4-BE49-F238E27FC236}">
                <a16:creationId xmlns:a16="http://schemas.microsoft.com/office/drawing/2014/main" id="{88831BA8-03F0-7B69-0A6F-870412C103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D75D-6A2A-A03F-DF2C-9880A24FF0D7}"/>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3336226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13DE-4A52-F0B8-8AAD-6C45B65382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009AB7-E6E6-967E-B5EB-1120404AF4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B8992-EE11-21A2-325F-60D1C8F8CB22}"/>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BB07EE10-2E0F-0869-B8AE-E86B66B2B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3B6A63-959F-6922-EDB5-AD9214731A40}"/>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135639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0CB1B-B6B0-263C-D190-EC2D6D1154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E11F56-0AF1-EE1B-8681-C6537FFC63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E7188-54A3-58AD-5D39-66B0533E8A0E}"/>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93DC3C9F-3EC7-D714-472D-0FD6E515D6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CAB2C-8BDA-1E21-8C8B-C69EC02F756A}"/>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3534216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BEA9-FF79-F776-34D1-92D2B09860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0D5BD4-ECA2-AA95-56B2-38A9081FD66D}"/>
              </a:ext>
            </a:extLst>
          </p:cNvPr>
          <p:cNvSpPr>
            <a:spLocks noGrp="1"/>
          </p:cNvSpPr>
          <p:nvPr>
            <p:ph type="dt" sz="half" idx="10"/>
          </p:nvPr>
        </p:nvSpPr>
        <p:spPr/>
        <p:txBody>
          <a:bodyPr/>
          <a:lstStyle/>
          <a:p>
            <a:fld id="{B4DD705D-E874-4D31-96BA-6583CA9AFDEA}" type="datetimeFigureOut">
              <a:rPr lang="en-GB" smtClean="0"/>
              <a:t>04/06/2024</a:t>
            </a:fld>
            <a:endParaRPr lang="en-GB"/>
          </a:p>
        </p:txBody>
      </p:sp>
      <p:sp>
        <p:nvSpPr>
          <p:cNvPr id="4" name="Footer Placeholder 3">
            <a:extLst>
              <a:ext uri="{FF2B5EF4-FFF2-40B4-BE49-F238E27FC236}">
                <a16:creationId xmlns:a16="http://schemas.microsoft.com/office/drawing/2014/main" id="{0C00526A-94BA-FA98-8F64-E6C667811C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F0D70C-9423-6057-3108-EF8D032276F3}"/>
              </a:ext>
            </a:extLst>
          </p:cNvPr>
          <p:cNvSpPr>
            <a:spLocks noGrp="1"/>
          </p:cNvSpPr>
          <p:nvPr>
            <p:ph type="sldNum" sz="quarter" idx="12"/>
          </p:nvPr>
        </p:nvSpPr>
        <p:spPr/>
        <p:txBody>
          <a:bodyPr/>
          <a:lstStyle/>
          <a:p>
            <a:fld id="{F53FCCCD-2A0F-4AAC-9F52-54EBDC8774E9}" type="slidenum">
              <a:rPr lang="en-GB" smtClean="0"/>
              <a:t>‹#›</a:t>
            </a:fld>
            <a:endParaRPr lang="en-GB"/>
          </a:p>
        </p:txBody>
      </p:sp>
    </p:spTree>
    <p:extLst>
      <p:ext uri="{BB962C8B-B14F-4D97-AF65-F5344CB8AC3E}">
        <p14:creationId xmlns:p14="http://schemas.microsoft.com/office/powerpoint/2010/main" val="108059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31E93-D4C8-42E9-9B98-D347D776D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E8D02F-43A0-4BAD-AEE8-54A7672B9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BD340-C9B0-45E5-9CFE-DE56CEB4CC14}"/>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2DDA8010-5B24-4821-8D96-3F9FBAF8F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B1FB7-77E8-4449-895F-3892D3B070B9}"/>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887437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D28C-D7B6-449D-96E3-8A6079C636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B2C14-EFEB-4243-98FF-0CC00FEAE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7B0A13-B5DA-4732-BF7A-0E8B8B2532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742C45-8BCE-40B8-9790-B1F22F23DC26}"/>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6" name="Footer Placeholder 5">
            <a:extLst>
              <a:ext uri="{FF2B5EF4-FFF2-40B4-BE49-F238E27FC236}">
                <a16:creationId xmlns:a16="http://schemas.microsoft.com/office/drawing/2014/main" id="{9F88B18B-AECF-4042-B4DC-4A2ED34DDC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BECFC-8AFC-48A1-8234-0908EFA82106}"/>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308453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E2E9-901A-41F6-85C8-CC86268852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BF3FA-640C-4CB3-A91C-36C54A565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F4EDF-FE02-4B07-ACE1-A57D90044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42F5D6-AB3E-4A58-8473-8007BA5F2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A41197-EFBE-46CF-A4A0-2EA0C4FB8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6BCCDC-6C0C-4C55-85B9-A9FA67C7C45C}"/>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8" name="Footer Placeholder 7">
            <a:extLst>
              <a:ext uri="{FF2B5EF4-FFF2-40B4-BE49-F238E27FC236}">
                <a16:creationId xmlns:a16="http://schemas.microsoft.com/office/drawing/2014/main" id="{058EE5EA-75DE-4076-96E2-67180C1C5E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D702AE-5759-418E-9811-29FE82EB1115}"/>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238280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460-B028-49AF-B8CB-F234493817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626B9B-3C7B-40D7-945C-DBC42CCD60B4}"/>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4" name="Footer Placeholder 3">
            <a:extLst>
              <a:ext uri="{FF2B5EF4-FFF2-40B4-BE49-F238E27FC236}">
                <a16:creationId xmlns:a16="http://schemas.microsoft.com/office/drawing/2014/main" id="{E58946A2-AD2F-438B-8607-19F9D2FAFA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4943D9-90DA-4D14-8E12-24A71F2F117B}"/>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76670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5AFD8-7A0C-4001-82D5-7B338EE16EB2}"/>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3" name="Footer Placeholder 2">
            <a:extLst>
              <a:ext uri="{FF2B5EF4-FFF2-40B4-BE49-F238E27FC236}">
                <a16:creationId xmlns:a16="http://schemas.microsoft.com/office/drawing/2014/main" id="{7C8F5A4D-84F3-4532-AB7F-649A80A63F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751DEF-FDD5-4E44-8F58-4F63F12C6FCB}"/>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150163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39D7E-E372-41A5-B9D6-664A2D90B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DBE1E8-CC4A-40A1-B74E-C93CF52C9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1E5224-164F-46FA-B7EE-9CEAAFF1D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60B78-B8A4-428A-92A9-D3D019F6EA54}"/>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6" name="Footer Placeholder 5">
            <a:extLst>
              <a:ext uri="{FF2B5EF4-FFF2-40B4-BE49-F238E27FC236}">
                <a16:creationId xmlns:a16="http://schemas.microsoft.com/office/drawing/2014/main" id="{654174F5-82EC-4F4A-88C8-D3177537B6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EC2AD-39EE-4793-A583-55707526EE74}"/>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414000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0CE5-15BC-462A-B541-82CE068A4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CE700E-BA45-4DFB-96DA-1E6801439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40DEF1-0424-4EC4-B10E-BC50134D9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9F649-F2A0-44B5-8B49-130A5D800F3A}"/>
              </a:ext>
            </a:extLst>
          </p:cNvPr>
          <p:cNvSpPr>
            <a:spLocks noGrp="1"/>
          </p:cNvSpPr>
          <p:nvPr>
            <p:ph type="dt" sz="half" idx="10"/>
          </p:nvPr>
        </p:nvSpPr>
        <p:spPr/>
        <p:txBody>
          <a:bodyPr/>
          <a:lstStyle/>
          <a:p>
            <a:fld id="{018B2203-71AC-4892-BE2C-DF81FF642879}" type="datetimeFigureOut">
              <a:rPr lang="en-GB" smtClean="0"/>
              <a:t>04/06/2024</a:t>
            </a:fld>
            <a:endParaRPr lang="en-GB"/>
          </a:p>
        </p:txBody>
      </p:sp>
      <p:sp>
        <p:nvSpPr>
          <p:cNvPr id="6" name="Footer Placeholder 5">
            <a:extLst>
              <a:ext uri="{FF2B5EF4-FFF2-40B4-BE49-F238E27FC236}">
                <a16:creationId xmlns:a16="http://schemas.microsoft.com/office/drawing/2014/main" id="{183F1744-067F-4C0A-ACFD-7FA80BCD5D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AA9C9E-DBA1-4C05-B9E2-ED3EB0EB24B8}"/>
              </a:ext>
            </a:extLst>
          </p:cNvPr>
          <p:cNvSpPr>
            <a:spLocks noGrp="1"/>
          </p:cNvSpPr>
          <p:nvPr>
            <p:ph type="sldNum" sz="quarter" idx="12"/>
          </p:nvPr>
        </p:nvSpPr>
        <p:spPr/>
        <p:txBody>
          <a:bodyPr/>
          <a:lstStyle/>
          <a:p>
            <a:fld id="{24AB83D6-798C-4112-B131-1B31715C5BA5}" type="slidenum">
              <a:rPr lang="en-GB" smtClean="0"/>
              <a:t>‹#›</a:t>
            </a:fld>
            <a:endParaRPr lang="en-GB"/>
          </a:p>
        </p:txBody>
      </p:sp>
    </p:spTree>
    <p:extLst>
      <p:ext uri="{BB962C8B-B14F-4D97-AF65-F5344CB8AC3E}">
        <p14:creationId xmlns:p14="http://schemas.microsoft.com/office/powerpoint/2010/main" val="286306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24577-B3DE-4415-BE27-2DD3BF51A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DEBDDE-8F4B-4F77-91A9-AC8A2E2BC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2CBF9-45DF-46D0-85CC-A6813E131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B2203-71AC-4892-BE2C-DF81FF642879}" type="datetimeFigureOut">
              <a:rPr lang="en-GB" smtClean="0"/>
              <a:t>04/06/2024</a:t>
            </a:fld>
            <a:endParaRPr lang="en-GB"/>
          </a:p>
        </p:txBody>
      </p:sp>
      <p:sp>
        <p:nvSpPr>
          <p:cNvPr id="5" name="Footer Placeholder 4">
            <a:extLst>
              <a:ext uri="{FF2B5EF4-FFF2-40B4-BE49-F238E27FC236}">
                <a16:creationId xmlns:a16="http://schemas.microsoft.com/office/drawing/2014/main" id="{8ED30E6F-8594-4C3E-BA67-B8565FF75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15523C-F1C7-40BA-A1AA-D173265CF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83D6-798C-4112-B131-1B31715C5BA5}" type="slidenum">
              <a:rPr lang="en-GB" smtClean="0"/>
              <a:t>‹#›</a:t>
            </a:fld>
            <a:endParaRPr lang="en-GB"/>
          </a:p>
        </p:txBody>
      </p:sp>
    </p:spTree>
    <p:extLst>
      <p:ext uri="{BB962C8B-B14F-4D97-AF65-F5344CB8AC3E}">
        <p14:creationId xmlns:p14="http://schemas.microsoft.com/office/powerpoint/2010/main" val="36406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79B6E-04FE-D8B6-0ED7-B12B6DD3D5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90234A-F855-9222-8C88-5B49EAC19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0B764-B91B-C91D-15B0-33C0AEE3B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DD705D-E874-4D31-96BA-6583CA9AFDEA}" type="datetimeFigureOut">
              <a:rPr lang="en-GB" smtClean="0"/>
              <a:t>04/06/2024</a:t>
            </a:fld>
            <a:endParaRPr lang="en-GB"/>
          </a:p>
        </p:txBody>
      </p:sp>
      <p:sp>
        <p:nvSpPr>
          <p:cNvPr id="5" name="Footer Placeholder 4">
            <a:extLst>
              <a:ext uri="{FF2B5EF4-FFF2-40B4-BE49-F238E27FC236}">
                <a16:creationId xmlns:a16="http://schemas.microsoft.com/office/drawing/2014/main" id="{AAD8C67D-41F5-BBBD-E33C-546736319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E4A7F21-968C-B9A8-8E35-86ED1C386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3FCCCD-2A0F-4AAC-9F52-54EBDC8774E9}" type="slidenum">
              <a:rPr lang="en-GB" smtClean="0"/>
              <a:t>‹#›</a:t>
            </a:fld>
            <a:endParaRPr lang="en-GB"/>
          </a:p>
        </p:txBody>
      </p:sp>
    </p:spTree>
    <p:extLst>
      <p:ext uri="{BB962C8B-B14F-4D97-AF65-F5344CB8AC3E}">
        <p14:creationId xmlns:p14="http://schemas.microsoft.com/office/powerpoint/2010/main" val="575689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HEIW.TalentSuccession@wales.nhs.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shfar.com/mentee-registration/69eNW1zPeK/group/b9b12831-169b-11ef-80d4-0a58a9feac0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ushfar.com/mentee-registration/69eNW1zPeK/group/d125f896-169c-11ef-80d4-0a58a9feac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pushfar.com/mentee-registration/69eNW1zPeK/group/d125f896-169c-11ef-80d4-0a58a9feac02/" TargetMode="External"/><Relationship Id="rId4" Type="http://schemas.openxmlformats.org/officeDocument/2006/relationships/hyperlink" Target="https://www.pushfar.com/mentee-registration/69eNW1zPeK/group/b9b12831-169b-11ef-80d4-0a58a9feac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BEDF60AB-8CD0-47E8-84B0-9D20C660C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1B037B-3305-4F4F-A268-0B491C682F23}"/>
              </a:ext>
            </a:extLst>
          </p:cNvPr>
          <p:cNvSpPr>
            <a:spLocks noGrp="1"/>
          </p:cNvSpPr>
          <p:nvPr>
            <p:ph type="ctrTitle"/>
          </p:nvPr>
        </p:nvSpPr>
        <p:spPr/>
        <p:txBody>
          <a:bodyPr>
            <a:normAutofit/>
          </a:bodyPr>
          <a:lstStyle/>
          <a:p>
            <a:r>
              <a:rPr kumimoji="0" lang="en-GB" sz="3600" b="1" i="0" u="none" strike="noStrike" kern="1200" cap="none" spc="0" normalizeH="0" baseline="0" noProof="0" dirty="0">
                <a:ln>
                  <a:noFill/>
                </a:ln>
                <a:solidFill>
                  <a:srgbClr val="304E82"/>
                </a:solidFill>
                <a:effectLst/>
                <a:uLnTx/>
                <a:uFillTx/>
                <a:latin typeface="Arial"/>
                <a:ea typeface="+mj-ea"/>
                <a:cs typeface="Arial"/>
              </a:rPr>
              <a:t>HEIW</a:t>
            </a:r>
            <a:br>
              <a:rPr kumimoji="0" lang="en-GB" sz="4000" b="1" i="0" u="none" strike="noStrike" kern="1200" cap="none" spc="0" normalizeH="0" baseline="0" noProof="0" dirty="0">
                <a:ln>
                  <a:noFill/>
                </a:ln>
                <a:solidFill>
                  <a:srgbClr val="304E82"/>
                </a:solidFill>
                <a:effectLst/>
                <a:uLnTx/>
                <a:uFillTx/>
                <a:latin typeface="Arial"/>
                <a:ea typeface="+mj-ea"/>
                <a:cs typeface="Arial"/>
              </a:rPr>
            </a:br>
            <a:endParaRPr lang="en-GB" dirty="0"/>
          </a:p>
        </p:txBody>
      </p:sp>
      <p:sp>
        <p:nvSpPr>
          <p:cNvPr id="3" name="Subtitle 2">
            <a:extLst>
              <a:ext uri="{FF2B5EF4-FFF2-40B4-BE49-F238E27FC236}">
                <a16:creationId xmlns:a16="http://schemas.microsoft.com/office/drawing/2014/main" id="{60AE18A4-88D7-4D7B-A8C5-B8422AB68EBA}"/>
              </a:ext>
            </a:extLst>
          </p:cNvPr>
          <p:cNvSpPr>
            <a:spLocks noGrp="1"/>
          </p:cNvSpPr>
          <p:nvPr>
            <p:ph type="subTitle" idx="1"/>
          </p:nvPr>
        </p:nvSpPr>
        <p:spPr>
          <a:xfrm>
            <a:off x="1524000" y="2894268"/>
            <a:ext cx="9144000" cy="1655762"/>
          </a:xfrm>
        </p:spPr>
        <p:txBody>
          <a:bodyPr vert="horz" lIns="91440" tIns="45720" rIns="91440" bIns="45720" rtlCol="0" anchor="t">
            <a:normAutofit fontScale="92500" lnSpcReduction="20000"/>
          </a:bodyPr>
          <a:lstStyle/>
          <a:p>
            <a:r>
              <a:rPr lang="en-GB" sz="3000" b="1" dirty="0">
                <a:solidFill>
                  <a:srgbClr val="304E82"/>
                </a:solidFill>
                <a:latin typeface="Arial"/>
                <a:ea typeface="+mj-ea"/>
                <a:cs typeface="Arial"/>
              </a:rPr>
              <a:t>Coaching &amp; </a:t>
            </a:r>
          </a:p>
          <a:p>
            <a:r>
              <a:rPr lang="en-GB" sz="3000" b="1" dirty="0">
                <a:solidFill>
                  <a:srgbClr val="304E82"/>
                </a:solidFill>
                <a:latin typeface="Arial"/>
                <a:ea typeface="+mj-ea"/>
                <a:cs typeface="Arial"/>
              </a:rPr>
              <a:t>Mentoring Hub</a:t>
            </a:r>
          </a:p>
          <a:p>
            <a:endParaRPr lang="en-GB" sz="2800" b="1" dirty="0">
              <a:solidFill>
                <a:srgbClr val="304E82"/>
              </a:solidFill>
              <a:latin typeface="Arial"/>
              <a:cs typeface="Arial"/>
            </a:endParaRPr>
          </a:p>
          <a:p>
            <a:r>
              <a:rPr lang="en-GB" sz="2800" b="1" i="1" dirty="0">
                <a:solidFill>
                  <a:srgbClr val="304E82"/>
                </a:solidFill>
                <a:latin typeface="Arial"/>
                <a:cs typeface="Arial"/>
              </a:rPr>
              <a:t>User Guide</a:t>
            </a:r>
            <a:endParaRPr lang="en-GB" sz="2800" b="1" dirty="0">
              <a:solidFill>
                <a:srgbClr val="304E82"/>
              </a:solidFill>
              <a:latin typeface="Arial"/>
              <a:cs typeface="Arial"/>
            </a:endParaRPr>
          </a:p>
        </p:txBody>
      </p:sp>
    </p:spTree>
    <p:extLst>
      <p:ext uri="{BB962C8B-B14F-4D97-AF65-F5344CB8AC3E}">
        <p14:creationId xmlns:p14="http://schemas.microsoft.com/office/powerpoint/2010/main" val="250119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2"/>
          <a:stretch>
            <a:fillRect/>
          </a:stretch>
        </p:blipFill>
        <p:spPr>
          <a:xfrm>
            <a:off x="0" y="61733"/>
            <a:ext cx="12192000" cy="6857999"/>
          </a:xfrm>
          <a:prstGeom prst="rect">
            <a:avLst/>
          </a:prstGeom>
        </p:spPr>
      </p:pic>
      <p:sp>
        <p:nvSpPr>
          <p:cNvPr id="16" name="Title 1">
            <a:extLst>
              <a:ext uri="{FF2B5EF4-FFF2-40B4-BE49-F238E27FC236}">
                <a16:creationId xmlns:a16="http://schemas.microsoft.com/office/drawing/2014/main" id="{76509819-7F74-4D3E-BB96-7B1411708AAE}"/>
              </a:ext>
            </a:extLst>
          </p:cNvPr>
          <p:cNvSpPr>
            <a:spLocks noGrp="1"/>
          </p:cNvSpPr>
          <p:nvPr>
            <p:ph type="title"/>
          </p:nvPr>
        </p:nvSpPr>
        <p:spPr>
          <a:xfrm>
            <a:off x="168896" y="128568"/>
            <a:ext cx="11416551" cy="802366"/>
          </a:xfrm>
        </p:spPr>
        <p:txBody>
          <a:bodyPr>
            <a:noAutofit/>
          </a:bodyPr>
          <a:lstStyle/>
          <a:p>
            <a:r>
              <a:rPr kumimoji="0" lang="en-GB" sz="27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Homepage visual of Executive Coaching and Mentoring Registration</a:t>
            </a:r>
            <a:endParaRPr lang="en-GB" sz="2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A1066C-55B3-B654-4FAF-ED89510572AC}"/>
              </a:ext>
            </a:extLst>
          </p:cNvPr>
          <p:cNvSpPr txBox="1"/>
          <p:nvPr/>
        </p:nvSpPr>
        <p:spPr>
          <a:xfrm>
            <a:off x="233043" y="940155"/>
            <a:ext cx="5297769" cy="5789277"/>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The Homepage will update once both registrations are active - please refresh or log back in if necessary.</a:t>
            </a:r>
          </a:p>
          <a:p>
            <a:pPr marR="0" lvl="0" algn="l" defTabSz="914400" rtl="0" eaLnBrk="1" fontAlgn="auto" latinLnBrk="0" hangingPunct="1">
              <a:lnSpc>
                <a:spcPct val="90000"/>
              </a:lnSpc>
              <a:spcBef>
                <a:spcPts val="1000"/>
              </a:spcBef>
              <a:spcAft>
                <a:spcPts val="0"/>
              </a:spcAft>
              <a:buClrTx/>
              <a:buSzTx/>
              <a:tabLst/>
              <a:defRPr/>
            </a:pPr>
            <a:endPar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The two groups: ‘</a:t>
            </a:r>
            <a:r>
              <a:rPr lang="en-GB" dirty="0">
                <a:solidFill>
                  <a:schemeClr val="accent1">
                    <a:lumMod val="50000"/>
                  </a:schemeClr>
                </a:solidFill>
                <a:latin typeface="Arial" panose="020B0604020202020204" pitchFamily="34" charset="0"/>
                <a:cs typeface="Arial" panose="020B0604020202020204" pitchFamily="34" charset="0"/>
              </a:rPr>
              <a:t>C</a:t>
            </a:r>
            <a:r>
              <a:rPr kumimoji="0" lang="en-GB"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oaching</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and ‘Mentoring’ will now show next to each other on your account and can be selected as required.</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GB" dirty="0">
                <a:solidFill>
                  <a:schemeClr val="accent1">
                    <a:lumMod val="50000"/>
                  </a:schemeClr>
                </a:solidFill>
                <a:latin typeface="Arial" panose="020B0604020202020204" pitchFamily="34" charset="0"/>
                <a:cs typeface="Arial" panose="020B0604020202020204" pitchFamily="34" charset="0"/>
              </a:rPr>
              <a:t>To avoid confusion,  the </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current selection of matches you are viewing w</a:t>
            </a:r>
            <a:r>
              <a:rPr lang="en-GB" dirty="0">
                <a:solidFill>
                  <a:schemeClr val="accent1">
                    <a:lumMod val="50000"/>
                  </a:schemeClr>
                </a:solidFill>
                <a:latin typeface="Arial" panose="020B0604020202020204" pitchFamily="34" charset="0"/>
                <a:cs typeface="Arial" panose="020B0604020202020204" pitchFamily="34" charset="0"/>
              </a:rPr>
              <a:t>ill be highlighted in orange.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GB" dirty="0">
              <a:solidFill>
                <a:schemeClr val="accent1">
                  <a:lumMod val="50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Please ensure you choose </a:t>
            </a:r>
            <a:r>
              <a:rPr kumimoji="0" lang="en-GB" b="0"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either</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 Coach </a:t>
            </a:r>
            <a:r>
              <a:rPr kumimoji="0" lang="en-GB" b="0"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or</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 Mentor from the Hub to support your development needs.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GB" sz="2000" dirty="0">
              <a:solidFill>
                <a:schemeClr val="accent1">
                  <a:lumMod val="5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CBDA67-F2A5-5B2E-DFB9-1AC6A86CE584}"/>
              </a:ext>
            </a:extLst>
          </p:cNvPr>
          <p:cNvSpPr txBox="1"/>
          <p:nvPr/>
        </p:nvSpPr>
        <p:spPr>
          <a:xfrm>
            <a:off x="6488152" y="4829518"/>
            <a:ext cx="5030769" cy="480131"/>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1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 view of the homepage once registered for both Coaching and Mentoring Groups with Mentoring selected.  </a:t>
            </a:r>
          </a:p>
        </p:txBody>
      </p:sp>
      <p:pic>
        <p:nvPicPr>
          <p:cNvPr id="3" name="Picture 2">
            <a:extLst>
              <a:ext uri="{FF2B5EF4-FFF2-40B4-BE49-F238E27FC236}">
                <a16:creationId xmlns:a16="http://schemas.microsoft.com/office/drawing/2014/main" id="{22231A4B-D46E-40F0-C0EA-FF0D6805C0B2}"/>
              </a:ext>
            </a:extLst>
          </p:cNvPr>
          <p:cNvPicPr>
            <a:picLocks noChangeAspect="1"/>
          </p:cNvPicPr>
          <p:nvPr/>
        </p:nvPicPr>
        <p:blipFill>
          <a:blip r:embed="rId3"/>
          <a:stretch>
            <a:fillRect/>
          </a:stretch>
        </p:blipFill>
        <p:spPr>
          <a:xfrm>
            <a:off x="5530812" y="924096"/>
            <a:ext cx="6566700" cy="3784543"/>
          </a:xfrm>
          <a:prstGeom prst="rect">
            <a:avLst/>
          </a:prstGeom>
        </p:spPr>
      </p:pic>
    </p:spTree>
    <p:extLst>
      <p:ext uri="{BB962C8B-B14F-4D97-AF65-F5344CB8AC3E}">
        <p14:creationId xmlns:p14="http://schemas.microsoft.com/office/powerpoint/2010/main" val="230863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3"/>
          <a:stretch>
            <a:fillRect/>
          </a:stretch>
        </p:blipFill>
        <p:spPr>
          <a:xfrm>
            <a:off x="0" y="60074"/>
            <a:ext cx="12192000" cy="6857999"/>
          </a:xfrm>
          <a:prstGeom prst="rect">
            <a:avLst/>
          </a:prstGeom>
        </p:spPr>
      </p:pic>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289051" y="1017451"/>
            <a:ext cx="11183369" cy="503851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6A684CA-5348-5D86-14F4-09C7F4AAAAA4}"/>
              </a:ext>
            </a:extLst>
          </p:cNvPr>
          <p:cNvSpPr txBox="1"/>
          <p:nvPr/>
        </p:nvSpPr>
        <p:spPr>
          <a:xfrm>
            <a:off x="956819" y="1406896"/>
            <a:ext cx="10420241" cy="289412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If you require any further assistance, please contact the HEIW Talent and Succession Team </a:t>
            </a:r>
            <a:r>
              <a:rPr lang="en-GB" sz="2000" dirty="0">
                <a:solidFill>
                  <a:schemeClr val="accent1">
                    <a:lumMod val="50000"/>
                  </a:schemeClr>
                </a:solidFill>
                <a:latin typeface="Arial" panose="020B0604020202020204" pitchFamily="34" charset="0"/>
                <a:cs typeface="Arial" panose="020B0604020202020204" pitchFamily="34" charset="0"/>
              </a:rPr>
              <a:t>via</a:t>
            </a:r>
            <a:r>
              <a:rPr kumimoji="0" lang="en-GB"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the following e-mail address: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hlinkClick r:id="rId4"/>
              </a:rPr>
              <a:t>HEIW.TalentSuccession@wales.nhs.uk</a:t>
            </a:r>
            <a:r>
              <a:rPr kumimoji="0" lang="en-GB" sz="20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For Technical support and further information on the platform,  please find the </a:t>
            </a:r>
            <a:r>
              <a:rPr kumimoji="0" lang="en-GB" sz="20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Pushfar</a:t>
            </a:r>
            <a:r>
              <a:rPr kumimoji="0" lang="en-GB"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Coaching and Mentoring Hub ‘Support’ option </a:t>
            </a:r>
            <a:r>
              <a:rPr lang="en-GB" sz="2000" dirty="0">
                <a:solidFill>
                  <a:schemeClr val="accent1">
                    <a:lumMod val="50000"/>
                  </a:schemeClr>
                </a:solidFill>
                <a:latin typeface="Arial" panose="020B0604020202020204" pitchFamily="34" charset="0"/>
                <a:cs typeface="Arial" panose="020B0604020202020204" pitchFamily="34" charset="0"/>
              </a:rPr>
              <a:t>on the right-hand side of the </a:t>
            </a:r>
            <a:r>
              <a:rPr kumimoji="0" lang="en-GB" sz="20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webpage footer.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094119-CA90-4403-C011-273C96E4B1DA}"/>
              </a:ext>
            </a:extLst>
          </p:cNvPr>
          <p:cNvSpPr>
            <a:spLocks noGrp="1"/>
          </p:cNvSpPr>
          <p:nvPr>
            <p:ph type="title"/>
          </p:nvPr>
        </p:nvSpPr>
        <p:spPr>
          <a:xfrm>
            <a:off x="956820" y="337217"/>
            <a:ext cx="10515600" cy="929627"/>
          </a:xfrm>
        </p:spPr>
        <p:txBody>
          <a:bodyPr/>
          <a:lstStyle/>
          <a:p>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Additional Support required?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81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2"/>
          <a:stretch>
            <a:fillRect/>
          </a:stretch>
        </p:blipFill>
        <p:spPr>
          <a:xfrm>
            <a:off x="0" y="10274"/>
            <a:ext cx="12192000" cy="6857999"/>
          </a:xfrm>
          <a:prstGeom prst="rect">
            <a:avLst/>
          </a:prstGeom>
        </p:spPr>
      </p:pic>
      <p:sp>
        <p:nvSpPr>
          <p:cNvPr id="16" name="Title 1">
            <a:extLst>
              <a:ext uri="{FF2B5EF4-FFF2-40B4-BE49-F238E27FC236}">
                <a16:creationId xmlns:a16="http://schemas.microsoft.com/office/drawing/2014/main" id="{76509819-7F74-4D3E-BB96-7B1411708AAE}"/>
              </a:ext>
            </a:extLst>
          </p:cNvPr>
          <p:cNvSpPr>
            <a:spLocks noGrp="1"/>
          </p:cNvSpPr>
          <p:nvPr>
            <p:ph type="title"/>
          </p:nvPr>
        </p:nvSpPr>
        <p:spPr>
          <a:xfrm>
            <a:off x="838200" y="365125"/>
            <a:ext cx="10515600" cy="1325563"/>
          </a:xfrm>
        </p:spPr>
        <p:txBody>
          <a:bodyPr/>
          <a:lstStyle/>
          <a:p>
            <a:r>
              <a:rPr lang="en-GB" sz="3200" b="1" dirty="0">
                <a:solidFill>
                  <a:srgbClr val="325083"/>
                </a:solidFill>
                <a:latin typeface="Arial" panose="020B0604020202020204" pitchFamily="34" charset="0"/>
                <a:cs typeface="Arial" panose="020B0604020202020204" pitchFamily="34" charset="0"/>
              </a:rPr>
              <a:t>Introduction</a:t>
            </a:r>
            <a:endParaRPr lang="en-GB"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764309" y="1548534"/>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chemeClr val="accent1">
                    <a:lumMod val="50000"/>
                  </a:schemeClr>
                </a:solidFill>
                <a:latin typeface="Arial" panose="020B0604020202020204" pitchFamily="34" charset="0"/>
                <a:cs typeface="Arial" panose="020B0604020202020204" pitchFamily="34" charset="0"/>
              </a:rPr>
              <a:t>The HEIW Coaching and Mentoring Hub, supported by PushFar, is a platform designed to help you with your coaching and/or mentoring needs, in support of progressing your career.  Our platform has a wealth of tools to help you identify a suitable Coach or Mentor, manage your relationships, schedule meetings, set goals, track your progress and ultimately navigate through your coaching and mentoring experience effectively.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chemeClr val="accent1">
                    <a:lumMod val="50000"/>
                  </a:schemeClr>
                </a:solidFill>
                <a:latin typeface="Arial" panose="020B0604020202020204" pitchFamily="34" charset="0"/>
                <a:cs typeface="Arial" panose="020B0604020202020204" pitchFamily="34" charset="0"/>
              </a:rPr>
              <a:t>You are invited to register either as a Coachee or Mentee, whichever meets your development needs best. Once you’ve registered you will be requested to indicate your  coaching / mentoring preferences which will support the matching process.   You will be able to amend your preferences at any stage.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solidFill>
                  <a:schemeClr val="accent1">
                    <a:lumMod val="50000"/>
                  </a:schemeClr>
                </a:solidFill>
                <a:latin typeface="Arial" panose="020B0604020202020204" pitchFamily="34" charset="0"/>
                <a:cs typeface="Arial" panose="020B0604020202020204" pitchFamily="34" charset="0"/>
              </a:rPr>
              <a:t>This guide will take you through the user process from the registration stage up to requesting a Coach/Mentor.   Please note - once a request is made, it will then be processed by the Coach/Mentor from that point.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44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75E3A6BF-23FC-4A63-BBA5-17BAE29B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889"/>
            <a:ext cx="12192000" cy="6763111"/>
          </a:xfrm>
          <a:prstGeom prst="rect">
            <a:avLst/>
          </a:prstGeom>
        </p:spPr>
      </p:pic>
      <p:sp>
        <p:nvSpPr>
          <p:cNvPr id="16" name="Title 1">
            <a:extLst>
              <a:ext uri="{FF2B5EF4-FFF2-40B4-BE49-F238E27FC236}">
                <a16:creationId xmlns:a16="http://schemas.microsoft.com/office/drawing/2014/main" id="{76509819-7F74-4D3E-BB96-7B1411708AAE}"/>
              </a:ext>
            </a:extLst>
          </p:cNvPr>
          <p:cNvSpPr>
            <a:spLocks noGrp="1"/>
          </p:cNvSpPr>
          <p:nvPr>
            <p:ph type="title"/>
          </p:nvPr>
        </p:nvSpPr>
        <p:spPr>
          <a:xfrm>
            <a:off x="422563" y="-96693"/>
            <a:ext cx="10515600" cy="1325563"/>
          </a:xfrm>
        </p:spPr>
        <p:txBody>
          <a:bodyPr/>
          <a:lstStyle/>
          <a:p>
            <a:r>
              <a:rPr lang="en-GB" sz="3200" b="1" dirty="0">
                <a:solidFill>
                  <a:srgbClr val="325083"/>
                </a:solidFill>
                <a:latin typeface="Arial" panose="020B0604020202020204" pitchFamily="34" charset="0"/>
                <a:cs typeface="Arial" panose="020B0604020202020204" pitchFamily="34" charset="0"/>
              </a:rPr>
              <a:t>Registration and Step1</a:t>
            </a:r>
            <a:endParaRPr lang="en-GB"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422563" y="947448"/>
            <a:ext cx="4629728" cy="4963103"/>
          </a:xfrm>
        </p:spPr>
        <p:txBody>
          <a:bodyPr>
            <a:normAutofit fontScale="92500" lnSpcReduction="10000"/>
          </a:bodyPr>
          <a:lstStyle/>
          <a:p>
            <a:pPr marL="0" indent="0">
              <a:buNone/>
              <a:defRPr/>
            </a:pPr>
            <a:r>
              <a:rPr lang="en-GB" sz="2200" dirty="0">
                <a:solidFill>
                  <a:schemeClr val="accent1">
                    <a:lumMod val="50000"/>
                  </a:schemeClr>
                </a:solidFill>
                <a:latin typeface="Arial" panose="020B0604020202020204" pitchFamily="34" charset="0"/>
                <a:cs typeface="Arial" panose="020B0604020202020204" pitchFamily="34" charset="0"/>
              </a:rPr>
              <a:t>1.Follow the links below (also sent to your e-mail), for either Coaching or Mentoring, to set up your account and register your profile/ preferences.</a:t>
            </a:r>
            <a:endParaRPr lang="en-GB" sz="1900" dirty="0">
              <a:solidFill>
                <a:schemeClr val="accent1">
                  <a:lumMod val="50000"/>
                </a:schemeClr>
              </a:solidFill>
              <a:latin typeface="Arial" panose="020B0604020202020204" pitchFamily="34" charset="0"/>
              <a:cs typeface="Arial" panose="020B0604020202020204" pitchFamily="34" charset="0"/>
            </a:endParaRPr>
          </a:p>
          <a:p>
            <a:pPr marL="457200" lvl="1" indent="-342900">
              <a:lnSpc>
                <a:spcPct val="107000"/>
              </a:lnSpc>
              <a:spcBef>
                <a:spcPts val="0"/>
              </a:spcBef>
              <a:buFont typeface="Symbol" panose="05050102010706020507" pitchFamily="18" charset="2"/>
              <a:buChar char=""/>
            </a:pPr>
            <a:r>
              <a:rPr lang="en-GB" sz="1900" kern="100" dirty="0">
                <a:effectLst/>
                <a:latin typeface="Aptos" panose="020B0004020202020204" pitchFamily="34" charset="0"/>
                <a:ea typeface="Aptos" panose="020B0004020202020204" pitchFamily="34" charset="0"/>
                <a:cs typeface="Times New Roman" panose="02020603050405020304" pitchFamily="18" charset="0"/>
                <a:hlinkClick r:id="rId3"/>
              </a:rPr>
              <a:t>Find a Mentor </a:t>
            </a:r>
            <a:endParaRPr lang="en-GB" sz="19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342900">
              <a:lnSpc>
                <a:spcPct val="107000"/>
              </a:lnSpc>
              <a:spcBef>
                <a:spcPts val="0"/>
              </a:spcBef>
              <a:buFont typeface="Symbol" panose="05050102010706020507" pitchFamily="18" charset="2"/>
              <a:buChar char=""/>
            </a:pPr>
            <a:r>
              <a:rPr lang="en-GB" sz="1900" kern="100" dirty="0">
                <a:effectLst/>
                <a:latin typeface="Aptos" panose="020B0004020202020204" pitchFamily="34" charset="0"/>
                <a:ea typeface="Aptos" panose="020B0004020202020204" pitchFamily="34" charset="0"/>
                <a:cs typeface="Times New Roman" panose="02020603050405020304" pitchFamily="18" charset="0"/>
                <a:hlinkClick r:id="rId4"/>
              </a:rPr>
              <a:t>Find a Coach</a:t>
            </a:r>
            <a:endParaRPr lang="en-GB" sz="1900" dirty="0">
              <a:solidFill>
                <a:srgbClr val="575756"/>
              </a:solidFill>
              <a:latin typeface="Arial" panose="020B0604020202020204" pitchFamily="34" charset="0"/>
              <a:cs typeface="Arial" panose="020B0604020202020204" pitchFamily="34" charset="0"/>
            </a:endParaRPr>
          </a:p>
          <a:p>
            <a:pPr marL="0" indent="0">
              <a:buNone/>
              <a:defRPr/>
            </a:pPr>
            <a:r>
              <a:rPr lang="en-GB" sz="1900" dirty="0">
                <a:solidFill>
                  <a:schemeClr val="accent1">
                    <a:lumMod val="50000"/>
                  </a:schemeClr>
                </a:solidFill>
                <a:latin typeface="Arial" panose="020B0604020202020204" pitchFamily="34" charset="0"/>
                <a:cs typeface="Arial" panose="020B0604020202020204" pitchFamily="34" charset="0"/>
              </a:rPr>
              <a:t>2.Once you are on the registration page it will take you to Step 1.</a:t>
            </a:r>
          </a:p>
          <a:p>
            <a:pPr>
              <a:buFont typeface="Wingdings" panose="05000000000000000000" pitchFamily="2" charset="2"/>
              <a:buChar char="§"/>
              <a:defRPr/>
            </a:pPr>
            <a:r>
              <a:rPr lang="en-GB" sz="1500" dirty="0">
                <a:solidFill>
                  <a:schemeClr val="accent1">
                    <a:lumMod val="50000"/>
                  </a:schemeClr>
                </a:solidFill>
                <a:latin typeface="Arial" panose="020B0604020202020204" pitchFamily="34" charset="0"/>
                <a:cs typeface="Arial" panose="020B0604020202020204" pitchFamily="34" charset="0"/>
              </a:rPr>
              <a:t>Please complete the following fields: </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Name and e-mail address,</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New password,</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Town or city, </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Job title and company/organisation, </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Introduce yourself in a sentence, </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Please choose </a:t>
            </a:r>
            <a:r>
              <a:rPr lang="en-GB" sz="1500" b="1" dirty="0">
                <a:solidFill>
                  <a:schemeClr val="accent1">
                    <a:lumMod val="50000"/>
                  </a:schemeClr>
                </a:solidFill>
                <a:latin typeface="Arial" panose="020B0604020202020204" pitchFamily="34" charset="0"/>
                <a:cs typeface="Arial" panose="020B0604020202020204" pitchFamily="34" charset="0"/>
              </a:rPr>
              <a:t>NHS Wales People Profession </a:t>
            </a:r>
            <a:r>
              <a:rPr lang="en-GB" sz="1500" dirty="0">
                <a:solidFill>
                  <a:schemeClr val="accent1">
                    <a:lumMod val="50000"/>
                  </a:schemeClr>
                </a:solidFill>
                <a:latin typeface="Arial" panose="020B0604020202020204" pitchFamily="34" charset="0"/>
                <a:cs typeface="Arial" panose="020B0604020202020204" pitchFamily="34" charset="0"/>
              </a:rPr>
              <a:t>from drop down options.  </a:t>
            </a:r>
          </a:p>
          <a:p>
            <a:pPr marL="442913">
              <a:lnSpc>
                <a:spcPct val="110000"/>
              </a:lnSpc>
              <a:spcBef>
                <a:spcPts val="0"/>
              </a:spcBef>
              <a:defRPr/>
            </a:pPr>
            <a:r>
              <a:rPr lang="en-GB" sz="1500" dirty="0">
                <a:solidFill>
                  <a:schemeClr val="accent1">
                    <a:lumMod val="50000"/>
                  </a:schemeClr>
                </a:solidFill>
                <a:latin typeface="Arial" panose="020B0604020202020204" pitchFamily="34" charset="0"/>
                <a:cs typeface="Arial" panose="020B0604020202020204" pitchFamily="34" charset="0"/>
              </a:rPr>
              <a:t>Language preference  (Welsh, English or both)</a:t>
            </a:r>
          </a:p>
          <a:p>
            <a:pPr marL="214313" indent="0">
              <a:lnSpc>
                <a:spcPct val="110000"/>
              </a:lnSpc>
              <a:spcBef>
                <a:spcPts val="0"/>
              </a:spcBef>
              <a:buNone/>
              <a:defRPr/>
            </a:pPr>
            <a:endParaRPr lang="en-GB" sz="1900" dirty="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spcBef>
                <a:spcPts val="0"/>
              </a:spcBef>
              <a:buNone/>
              <a:defRPr/>
            </a:pPr>
            <a:r>
              <a:rPr lang="en-GB" sz="1900" dirty="0">
                <a:solidFill>
                  <a:schemeClr val="accent1">
                    <a:lumMod val="50000"/>
                  </a:schemeClr>
                </a:solidFill>
                <a:latin typeface="Arial" panose="020B0604020202020204" pitchFamily="34" charset="0"/>
                <a:cs typeface="Arial" panose="020B0604020202020204" pitchFamily="34" charset="0"/>
              </a:rPr>
              <a:t>3.Upload a photograph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99841A-7D45-2230-5B28-180639CB22BE}"/>
              </a:ext>
            </a:extLst>
          </p:cNvPr>
          <p:cNvSpPr txBox="1"/>
          <p:nvPr/>
        </p:nvSpPr>
        <p:spPr>
          <a:xfrm>
            <a:off x="5474854" y="4719634"/>
            <a:ext cx="5845816" cy="1162369"/>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17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4.Please tick the two boxes to agree to </a:t>
            </a:r>
            <a:r>
              <a:rPr kumimoji="0" lang="en-GB" sz="17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Pushfar’s</a:t>
            </a:r>
            <a:r>
              <a:rPr kumimoji="0" lang="en-GB" sz="17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terms and conditions.</a:t>
            </a:r>
          </a:p>
          <a:p>
            <a:pPr marR="0" lvl="0" algn="l" defTabSz="914400" rtl="0" eaLnBrk="1" fontAlgn="auto" latinLnBrk="0" hangingPunct="1">
              <a:lnSpc>
                <a:spcPct val="90000"/>
              </a:lnSpc>
              <a:spcBef>
                <a:spcPts val="1000"/>
              </a:spcBef>
              <a:spcAft>
                <a:spcPts val="0"/>
              </a:spcAft>
              <a:buClrTx/>
              <a:buSzTx/>
              <a:tabLst/>
              <a:defRPr/>
            </a:pPr>
            <a:r>
              <a:rPr kumimoji="0" lang="en-GB" sz="17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5.You will then be directed to Step 3. Step 2 is not applicable and will not be visible to you. </a:t>
            </a:r>
          </a:p>
        </p:txBody>
      </p:sp>
      <p:pic>
        <p:nvPicPr>
          <p:cNvPr id="6" name="Picture 5">
            <a:extLst>
              <a:ext uri="{FF2B5EF4-FFF2-40B4-BE49-F238E27FC236}">
                <a16:creationId xmlns:a16="http://schemas.microsoft.com/office/drawing/2014/main" id="{AC280FFC-2CAC-E441-A611-F9ADF8B4D19D}"/>
              </a:ext>
            </a:extLst>
          </p:cNvPr>
          <p:cNvPicPr>
            <a:picLocks noChangeAspect="1"/>
          </p:cNvPicPr>
          <p:nvPr/>
        </p:nvPicPr>
        <p:blipFill>
          <a:blip r:embed="rId5"/>
          <a:stretch>
            <a:fillRect/>
          </a:stretch>
        </p:blipFill>
        <p:spPr>
          <a:xfrm>
            <a:off x="4951181" y="769288"/>
            <a:ext cx="7144812" cy="3743325"/>
          </a:xfrm>
          <a:prstGeom prst="rect">
            <a:avLst/>
          </a:prstGeom>
        </p:spPr>
      </p:pic>
    </p:spTree>
    <p:extLst>
      <p:ext uri="{BB962C8B-B14F-4D97-AF65-F5344CB8AC3E}">
        <p14:creationId xmlns:p14="http://schemas.microsoft.com/office/powerpoint/2010/main" val="374526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75E3A6BF-23FC-4A63-BBA5-17BAE29B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76509819-7F74-4D3E-BB96-7B1411708AAE}"/>
              </a:ext>
            </a:extLst>
          </p:cNvPr>
          <p:cNvSpPr>
            <a:spLocks noGrp="1"/>
          </p:cNvSpPr>
          <p:nvPr>
            <p:ph type="title"/>
          </p:nvPr>
        </p:nvSpPr>
        <p:spPr>
          <a:xfrm>
            <a:off x="422563" y="-96693"/>
            <a:ext cx="10515600" cy="1325563"/>
          </a:xfrm>
        </p:spPr>
        <p:txBody>
          <a:bodyPr/>
          <a:lstStyle/>
          <a:p>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Registration – Step 3</a:t>
            </a:r>
            <a:endParaRPr lang="en-GB"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217805" y="1024781"/>
            <a:ext cx="5059149" cy="496310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1.Step 3 involves identifying your Coaching</a:t>
            </a:r>
            <a:r>
              <a:rPr lang="en-GB" sz="1800" dirty="0">
                <a:solidFill>
                  <a:schemeClr val="accent1">
                    <a:lumMod val="50000"/>
                  </a:schemeClr>
                </a:solidFill>
                <a:latin typeface="Arial" panose="020B0604020202020204" pitchFamily="34" charset="0"/>
                <a:cs typeface="Arial" panose="020B0604020202020204" pitchFamily="34" charset="0"/>
              </a:rPr>
              <a:t> or </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Mentoring  preferences. This stage will ensure that the system is able to find the best possible match for you.</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2.You are asked to identify what you are looking for from a Coach or Mentor (free text)</a:t>
            </a:r>
            <a:r>
              <a:rPr lang="en-GB" sz="1800" dirty="0">
                <a:solidFill>
                  <a:schemeClr val="accent1">
                    <a:lumMod val="50000"/>
                  </a:schemeClr>
                </a:solidFill>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3.You </a:t>
            </a:r>
            <a:r>
              <a:rPr lang="en-GB" sz="1800" dirty="0">
                <a:solidFill>
                  <a:schemeClr val="accent1">
                    <a:lumMod val="50000"/>
                  </a:schemeClr>
                </a:solidFill>
                <a:latin typeface="Arial" panose="020B0604020202020204" pitchFamily="34" charset="0"/>
                <a:cs typeface="Arial" panose="020B0604020202020204" pitchFamily="34" charset="0"/>
              </a:rPr>
              <a:t>are then asked to select </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the areas of expertise that you would like to develop or seek support (please select all that apply). </a:t>
            </a:r>
            <a:r>
              <a:rPr lang="en-GB" sz="1800" dirty="0">
                <a:solidFill>
                  <a:schemeClr val="accent1">
                    <a:lumMod val="50000"/>
                  </a:schemeClr>
                </a:solidFill>
                <a:latin typeface="Arial" panose="020B0604020202020204" pitchFamily="34" charset="0"/>
                <a:cs typeface="Arial" panose="020B0604020202020204" pitchFamily="34" charset="0"/>
              </a:rPr>
              <a:t>Identifying </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specific criteria will enable the system to match you to the most appropriate </a:t>
            </a:r>
            <a:r>
              <a:rPr lang="en-GB" sz="1800" dirty="0">
                <a:solidFill>
                  <a:schemeClr val="accent1">
                    <a:lumMod val="50000"/>
                  </a:schemeClr>
                </a:solidFill>
                <a:latin typeface="Arial" panose="020B0604020202020204" pitchFamily="34" charset="0"/>
                <a:cs typeface="Arial" panose="020B0604020202020204" pitchFamily="34" charset="0"/>
              </a:rPr>
              <a:t>C</a:t>
            </a:r>
            <a:r>
              <a:rPr kumimoji="0" lang="en-GB" sz="18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oaches</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/Mentors to meet your unique needs.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lang="en-GB" sz="1800" dirty="0">
                <a:solidFill>
                  <a:schemeClr val="accent1">
                    <a:lumMod val="50000"/>
                  </a:schemeClr>
                </a:solidFill>
                <a:latin typeface="Arial" panose="020B0604020202020204" pitchFamily="34" charset="0"/>
                <a:cs typeface="Arial" panose="020B0604020202020204" pitchFamily="34" charset="0"/>
              </a:rPr>
              <a:t>4.C</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lick ‘Complete </a:t>
            </a:r>
            <a:r>
              <a:rPr lang="en-GB" sz="1800" dirty="0">
                <a:solidFill>
                  <a:schemeClr val="accent1">
                    <a:lumMod val="50000"/>
                  </a:schemeClr>
                </a:solidFill>
                <a:latin typeface="Arial" panose="020B0604020202020204" pitchFamily="34" charset="0"/>
                <a:cs typeface="Arial" panose="020B0604020202020204" pitchFamily="34" charset="0"/>
              </a:rPr>
              <a:t>R</a:t>
            </a:r>
            <a:r>
              <a:rPr kumimoji="0" lang="en-GB" sz="18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egistration</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to upload your profile and progress.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F1F950F-A742-0038-3555-7FB55FF049E6}"/>
              </a:ext>
            </a:extLst>
          </p:cNvPr>
          <p:cNvPicPr>
            <a:picLocks noChangeAspect="1"/>
          </p:cNvPicPr>
          <p:nvPr/>
        </p:nvPicPr>
        <p:blipFill>
          <a:blip r:embed="rId3"/>
          <a:stretch>
            <a:fillRect/>
          </a:stretch>
        </p:blipFill>
        <p:spPr>
          <a:xfrm>
            <a:off x="5320588" y="647700"/>
            <a:ext cx="6633802" cy="4705981"/>
          </a:xfrm>
          <a:prstGeom prst="rect">
            <a:avLst/>
          </a:prstGeom>
        </p:spPr>
      </p:pic>
    </p:spTree>
    <p:extLst>
      <p:ext uri="{BB962C8B-B14F-4D97-AF65-F5344CB8AC3E}">
        <p14:creationId xmlns:p14="http://schemas.microsoft.com/office/powerpoint/2010/main" val="347784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75E3A6BF-23FC-4A63-BBA5-17BAE29B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9" y="0"/>
            <a:ext cx="12192000" cy="6858000"/>
          </a:xfrm>
          <a:prstGeom prst="rect">
            <a:avLst/>
          </a:prstGeom>
        </p:spPr>
      </p:pic>
      <p:pic>
        <p:nvPicPr>
          <p:cNvPr id="2" name="Content Placeholder 1" descr="A screenshot of a social media post&#10;&#10;Description automatically generated">
            <a:extLst>
              <a:ext uri="{FF2B5EF4-FFF2-40B4-BE49-F238E27FC236}">
                <a16:creationId xmlns:a16="http://schemas.microsoft.com/office/drawing/2014/main" id="{90A052AE-FE99-5046-5EA2-0CC3610138E9}"/>
              </a:ext>
            </a:extLst>
          </p:cNvPr>
          <p:cNvPicPr>
            <a:picLocks noGrp="1" noChangeAspect="1"/>
          </p:cNvPicPr>
          <p:nvPr>
            <p:ph idx="1"/>
          </p:nvPr>
        </p:nvPicPr>
        <p:blipFill rotWithShape="1">
          <a:blip r:embed="rId3"/>
          <a:srcRect t="2045"/>
          <a:stretch/>
        </p:blipFill>
        <p:spPr>
          <a:xfrm>
            <a:off x="7998489" y="1534886"/>
            <a:ext cx="3472812" cy="4375670"/>
          </a:xfrm>
          <a:prstGeom prst="rect">
            <a:avLst/>
          </a:prstGeom>
        </p:spPr>
      </p:pic>
      <p:sp>
        <p:nvSpPr>
          <p:cNvPr id="6" name="TextBox 5">
            <a:extLst>
              <a:ext uri="{FF2B5EF4-FFF2-40B4-BE49-F238E27FC236}">
                <a16:creationId xmlns:a16="http://schemas.microsoft.com/office/drawing/2014/main" id="{60F6D286-46CB-454A-27B4-C1F001B09809}"/>
              </a:ext>
            </a:extLst>
          </p:cNvPr>
          <p:cNvSpPr txBox="1"/>
          <p:nvPr/>
        </p:nvSpPr>
        <p:spPr>
          <a:xfrm>
            <a:off x="302862" y="827826"/>
            <a:ext cx="6888434" cy="1785104"/>
          </a:xfrm>
          <a:prstGeom prst="rect">
            <a:avLst/>
          </a:prstGeom>
          <a:noFill/>
        </p:spPr>
        <p:txBody>
          <a:bodyPr wrap="square" rtlCol="0">
            <a:spAutoFit/>
          </a:bodyPr>
          <a:lstStyle/>
          <a:p>
            <a:pPr marL="285750" indent="-285750">
              <a:buFont typeface="Arial" panose="020B0604020202020204" pitchFamily="34" charset="0"/>
              <a:buChar char="•"/>
            </a:pPr>
            <a:r>
              <a:rPr kumimoji="0" lang="en-GB"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j-ea"/>
                <a:cs typeface="Arial" panose="020B0604020202020204" pitchFamily="34" charset="0"/>
              </a:rPr>
              <a:t>Once you have completed registration you will be directed to your Homepage as shown below</a:t>
            </a:r>
            <a:r>
              <a:rPr lang="en-GB" dirty="0">
                <a:solidFill>
                  <a:schemeClr val="accent1">
                    <a:lumMod val="50000"/>
                  </a:schemeClr>
                </a:solidFill>
                <a:latin typeface="Arial" panose="020B0604020202020204" pitchFamily="34" charset="0"/>
                <a:ea typeface="+mj-ea"/>
                <a:cs typeface="Arial" panose="020B0604020202020204" pitchFamily="34" charset="0"/>
              </a:rPr>
              <a:t>.  You may </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need to refresh to see this view, or if you logged out you will need to log back in.</a:t>
            </a:r>
            <a:endPar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You will also receive an e-mail  confirming successful registration.</a:t>
            </a:r>
            <a:endPar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endParaRPr lang="en-GB" sz="2000" dirty="0"/>
          </a:p>
        </p:txBody>
      </p:sp>
      <p:pic>
        <p:nvPicPr>
          <p:cNvPr id="7" name="Picture 6">
            <a:extLst>
              <a:ext uri="{FF2B5EF4-FFF2-40B4-BE49-F238E27FC236}">
                <a16:creationId xmlns:a16="http://schemas.microsoft.com/office/drawing/2014/main" id="{0A4DDA3F-0C60-B15A-28D5-850145853B6D}"/>
              </a:ext>
            </a:extLst>
          </p:cNvPr>
          <p:cNvPicPr>
            <a:picLocks noChangeAspect="1"/>
          </p:cNvPicPr>
          <p:nvPr/>
        </p:nvPicPr>
        <p:blipFill>
          <a:blip r:embed="rId4"/>
          <a:stretch>
            <a:fillRect/>
          </a:stretch>
        </p:blipFill>
        <p:spPr>
          <a:xfrm>
            <a:off x="448857" y="2323485"/>
            <a:ext cx="6596444" cy="3706689"/>
          </a:xfrm>
          <a:prstGeom prst="rect">
            <a:avLst/>
          </a:prstGeom>
        </p:spPr>
      </p:pic>
      <p:sp>
        <p:nvSpPr>
          <p:cNvPr id="8" name="Title 1">
            <a:extLst>
              <a:ext uri="{FF2B5EF4-FFF2-40B4-BE49-F238E27FC236}">
                <a16:creationId xmlns:a16="http://schemas.microsoft.com/office/drawing/2014/main" id="{3197147C-63A2-9291-A7BA-47F91E4E60A1}"/>
              </a:ext>
            </a:extLst>
          </p:cNvPr>
          <p:cNvSpPr txBox="1">
            <a:spLocks/>
          </p:cNvSpPr>
          <p:nvPr/>
        </p:nvSpPr>
        <p:spPr>
          <a:xfrm>
            <a:off x="328881" y="-70110"/>
            <a:ext cx="10515600" cy="1036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325083"/>
                </a:solidFill>
                <a:latin typeface="Arial" panose="020B0604020202020204" pitchFamily="34" charset="0"/>
                <a:cs typeface="Arial" panose="020B0604020202020204" pitchFamily="34" charset="0"/>
              </a:rPr>
              <a:t>Homepage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65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2"/>
          <a:stretch>
            <a:fillRect/>
          </a:stretch>
        </p:blipFill>
        <p:spPr>
          <a:xfrm>
            <a:off x="19869" y="0"/>
            <a:ext cx="12192000" cy="6857999"/>
          </a:xfrm>
          <a:prstGeom prst="rect">
            <a:avLst/>
          </a:prstGeom>
        </p:spPr>
      </p:pic>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375383" y="849085"/>
            <a:ext cx="10923987" cy="42329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GB" sz="1800" dirty="0">
                <a:solidFill>
                  <a:srgbClr val="4472C4">
                    <a:lumMod val="50000"/>
                  </a:srgbClr>
                </a:solidFill>
                <a:latin typeface="Arial" panose="020B0604020202020204" pitchFamily="34" charset="0"/>
                <a:cs typeface="Arial" panose="020B0604020202020204" pitchFamily="34" charset="0"/>
              </a:rPr>
              <a:t>Your </a:t>
            </a: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homepage will automatically display a list of Coach/Mentor options selected by the platform algorithm based on information and preferences provided by you and the Coach or Mentor at registration;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They will display in order of the closest matches to your identified criteria.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listed profiles will be in a preview format displaying a photo and limited detail.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025E38-BE39-A070-DADF-4F727E96AB06}"/>
              </a:ext>
            </a:extLst>
          </p:cNvPr>
          <p:cNvPicPr>
            <a:picLocks noChangeAspect="1"/>
          </p:cNvPicPr>
          <p:nvPr/>
        </p:nvPicPr>
        <p:blipFill rotWithShape="1">
          <a:blip r:embed="rId3"/>
          <a:srcRect r="9258"/>
          <a:stretch/>
        </p:blipFill>
        <p:spPr>
          <a:xfrm>
            <a:off x="5674766" y="3307970"/>
            <a:ext cx="990251" cy="1774090"/>
          </a:xfrm>
          <a:prstGeom prst="rect">
            <a:avLst/>
          </a:prstGeom>
        </p:spPr>
      </p:pic>
      <p:sp>
        <p:nvSpPr>
          <p:cNvPr id="6" name="TextBox 5">
            <a:extLst>
              <a:ext uri="{FF2B5EF4-FFF2-40B4-BE49-F238E27FC236}">
                <a16:creationId xmlns:a16="http://schemas.microsoft.com/office/drawing/2014/main" id="{7A4A789F-2812-6FA5-EF2A-6C4857873779}"/>
              </a:ext>
            </a:extLst>
          </p:cNvPr>
          <p:cNvSpPr txBox="1"/>
          <p:nvPr/>
        </p:nvSpPr>
        <p:spPr>
          <a:xfrm>
            <a:off x="7395076" y="2945947"/>
            <a:ext cx="4748188" cy="234320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Further profile information</a:t>
            </a:r>
            <a:r>
              <a:rPr lang="en-GB" sz="1600" dirty="0">
                <a:solidFill>
                  <a:srgbClr val="4472C4">
                    <a:lumMod val="50000"/>
                  </a:srgbClr>
                </a:solidFill>
                <a:latin typeface="Arial" panose="020B0604020202020204" pitchFamily="34" charset="0"/>
                <a:cs typeface="Arial" panose="020B0604020202020204" pitchFamily="34" charset="0"/>
              </a:rPr>
              <a:t> on the Coach/ Mentor can be accessed by selecting the </a:t>
            </a: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green tab to the right </a:t>
            </a:r>
            <a:r>
              <a:rPr lang="en-GB" sz="1600" noProof="0" dirty="0">
                <a:solidFill>
                  <a:srgbClr val="4472C4">
                    <a:lumMod val="50000"/>
                  </a:srgbClr>
                </a:solidFill>
                <a:latin typeface="Arial" panose="020B0604020202020204" pitchFamily="34" charset="0"/>
                <a:cs typeface="Arial" panose="020B0604020202020204" pitchFamily="34" charset="0"/>
              </a:rPr>
              <a:t>of the profile </a:t>
            </a: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labelled ‘</a:t>
            </a:r>
            <a:r>
              <a:rPr lang="en-GB" sz="1600" dirty="0">
                <a:solidFill>
                  <a:srgbClr val="4472C4">
                    <a:lumMod val="50000"/>
                  </a:srgbClr>
                </a:solidFill>
                <a:latin typeface="Arial" panose="020B0604020202020204" pitchFamily="34" charset="0"/>
                <a:cs typeface="Arial" panose="020B0604020202020204" pitchFamily="34" charset="0"/>
              </a:rPr>
              <a:t>V</a:t>
            </a:r>
            <a:r>
              <a:rPr kumimoji="0" lang="en-GB" sz="16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iew</a:t>
            </a: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Scroll down to continue to browse matches - select the option ‘Show More’ to see further system matches.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To shortlist your matches or if you do not believe the match suggested is a good fit, ‘Dismiss’ to remove from your matched list. </a:t>
            </a:r>
          </a:p>
        </p:txBody>
      </p:sp>
      <p:sp>
        <p:nvSpPr>
          <p:cNvPr id="8" name="Arrow: Right 7">
            <a:extLst>
              <a:ext uri="{FF2B5EF4-FFF2-40B4-BE49-F238E27FC236}">
                <a16:creationId xmlns:a16="http://schemas.microsoft.com/office/drawing/2014/main" id="{4826AEC5-0223-36F6-E55B-08AC5D717DBB}"/>
              </a:ext>
            </a:extLst>
          </p:cNvPr>
          <p:cNvSpPr/>
          <p:nvPr/>
        </p:nvSpPr>
        <p:spPr>
          <a:xfrm rot="9188206">
            <a:off x="6527194" y="3295238"/>
            <a:ext cx="902620" cy="1895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FFE3F1A-FCD0-F9BD-2ABA-A31F9B2EED38}"/>
              </a:ext>
            </a:extLst>
          </p:cNvPr>
          <p:cNvPicPr>
            <a:picLocks noChangeAspect="1"/>
          </p:cNvPicPr>
          <p:nvPr/>
        </p:nvPicPr>
        <p:blipFill>
          <a:blip r:embed="rId4"/>
          <a:stretch>
            <a:fillRect/>
          </a:stretch>
        </p:blipFill>
        <p:spPr>
          <a:xfrm rot="11675388">
            <a:off x="6513996" y="4666640"/>
            <a:ext cx="871283" cy="189318"/>
          </a:xfrm>
          <a:prstGeom prst="rect">
            <a:avLst/>
          </a:prstGeom>
        </p:spPr>
      </p:pic>
      <p:sp>
        <p:nvSpPr>
          <p:cNvPr id="10" name="Title 1">
            <a:extLst>
              <a:ext uri="{FF2B5EF4-FFF2-40B4-BE49-F238E27FC236}">
                <a16:creationId xmlns:a16="http://schemas.microsoft.com/office/drawing/2014/main" id="{B16068D1-884E-0312-D83D-E600102A30B8}"/>
              </a:ext>
            </a:extLst>
          </p:cNvPr>
          <p:cNvSpPr>
            <a:spLocks noGrp="1"/>
          </p:cNvSpPr>
          <p:nvPr>
            <p:ph type="title"/>
          </p:nvPr>
        </p:nvSpPr>
        <p:spPr>
          <a:xfrm>
            <a:off x="375384" y="-213265"/>
            <a:ext cx="10515600" cy="1325563"/>
          </a:xfrm>
        </p:spPr>
        <p:txBody>
          <a:bodyPr/>
          <a:lstStyle/>
          <a:p>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Homepage </a:t>
            </a:r>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5BC2059-FEE1-520E-BB41-8F7A8B67002C}"/>
              </a:ext>
            </a:extLst>
          </p:cNvPr>
          <p:cNvPicPr>
            <a:picLocks noChangeAspect="1"/>
          </p:cNvPicPr>
          <p:nvPr/>
        </p:nvPicPr>
        <p:blipFill>
          <a:blip r:embed="rId5"/>
          <a:stretch>
            <a:fillRect/>
          </a:stretch>
        </p:blipFill>
        <p:spPr>
          <a:xfrm>
            <a:off x="365487" y="2722200"/>
            <a:ext cx="5584372" cy="2921491"/>
          </a:xfrm>
          <a:prstGeom prst="rect">
            <a:avLst/>
          </a:prstGeom>
        </p:spPr>
      </p:pic>
      <p:pic>
        <p:nvPicPr>
          <p:cNvPr id="3" name="Picture 2">
            <a:extLst>
              <a:ext uri="{FF2B5EF4-FFF2-40B4-BE49-F238E27FC236}">
                <a16:creationId xmlns:a16="http://schemas.microsoft.com/office/drawing/2014/main" id="{F0CB8839-7F02-FE9F-C726-9DCDDE9C18A5}"/>
              </a:ext>
            </a:extLst>
          </p:cNvPr>
          <p:cNvPicPr>
            <a:picLocks noChangeAspect="1"/>
          </p:cNvPicPr>
          <p:nvPr/>
        </p:nvPicPr>
        <p:blipFill>
          <a:blip r:embed="rId6"/>
          <a:stretch>
            <a:fillRect/>
          </a:stretch>
        </p:blipFill>
        <p:spPr>
          <a:xfrm>
            <a:off x="516898" y="2633879"/>
            <a:ext cx="1045968" cy="272513"/>
          </a:xfrm>
          <a:prstGeom prst="rect">
            <a:avLst/>
          </a:prstGeom>
        </p:spPr>
      </p:pic>
    </p:spTree>
    <p:extLst>
      <p:ext uri="{BB962C8B-B14F-4D97-AF65-F5344CB8AC3E}">
        <p14:creationId xmlns:p14="http://schemas.microsoft.com/office/powerpoint/2010/main" val="269688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3"/>
          <a:stretch>
            <a:fillRect/>
          </a:stretch>
        </p:blipFill>
        <p:spPr>
          <a:xfrm>
            <a:off x="0" y="60074"/>
            <a:ext cx="12192000" cy="6857999"/>
          </a:xfrm>
          <a:prstGeom prst="rect">
            <a:avLst/>
          </a:prstGeom>
        </p:spPr>
      </p:pic>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289051" y="1017451"/>
            <a:ext cx="11183369" cy="503851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6A684CA-5348-5D86-14F4-09C7F4AAAAA4}"/>
              </a:ext>
            </a:extLst>
          </p:cNvPr>
          <p:cNvSpPr txBox="1"/>
          <p:nvPr/>
        </p:nvSpPr>
        <p:spPr>
          <a:xfrm>
            <a:off x="289051" y="1270460"/>
            <a:ext cx="6336648" cy="2942344"/>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1. </a:t>
            </a:r>
            <a:r>
              <a:rPr lang="en-GB" dirty="0">
                <a:solidFill>
                  <a:schemeClr val="accent1">
                    <a:lumMod val="50000"/>
                  </a:schemeClr>
                </a:solidFill>
                <a:latin typeface="Arial" panose="020B0604020202020204" pitchFamily="34" charset="0"/>
                <a:cs typeface="Arial" panose="020B0604020202020204" pitchFamily="34" charset="0"/>
              </a:rPr>
              <a:t>When you receive confirmation - Log In and select the </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‘Request Coach’ or ‘Request Mentor’ option (in green) next to the Coach/Mentor profile of your choice.</a:t>
            </a:r>
          </a:p>
          <a:p>
            <a:pPr marR="0" lvl="0" algn="l" defTabSz="914400" rtl="0" eaLnBrk="1" fontAlgn="auto" latinLnBrk="0" hangingPunct="1">
              <a:lnSpc>
                <a:spcPct val="90000"/>
              </a:lnSpc>
              <a:spcBef>
                <a:spcPts val="1000"/>
              </a:spcBef>
              <a:spcAft>
                <a:spcPts val="0"/>
              </a:spcAft>
              <a:buClrTx/>
              <a:buSzTx/>
              <a:tabLst/>
              <a:defRPr/>
            </a:pPr>
            <a:r>
              <a:rPr lang="en-GB" dirty="0">
                <a:solidFill>
                  <a:schemeClr val="accent1">
                    <a:lumMod val="50000"/>
                  </a:schemeClr>
                </a:solidFill>
                <a:latin typeface="Arial" panose="020B0604020202020204" pitchFamily="34" charset="0"/>
                <a:cs typeface="Arial" panose="020B0604020202020204" pitchFamily="34" charset="0"/>
              </a:rPr>
              <a:t>3.When directed to </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the request page</a:t>
            </a:r>
            <a:r>
              <a:rPr lang="en-GB" dirty="0">
                <a:solidFill>
                  <a:schemeClr val="accent1">
                    <a:lumMod val="50000"/>
                  </a:schemeClr>
                </a:solidFill>
                <a:latin typeface="Arial" panose="020B0604020202020204" pitchFamily="34" charset="0"/>
                <a:cs typeface="Arial" panose="020B0604020202020204" pitchFamily="34" charset="0"/>
              </a:rPr>
              <a:t> choose the ‘One Time Meeting’ option in the first instance to hold a </a:t>
            </a: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virtual, 30 minute introductory/ chemistry meeting.</a:t>
            </a:r>
          </a:p>
          <a:p>
            <a:pPr marR="0" lvl="0" algn="l" defTabSz="914400" rtl="0" eaLnBrk="1" fontAlgn="auto" latinLnBrk="0" hangingPunct="1">
              <a:lnSpc>
                <a:spcPct val="90000"/>
              </a:lnSpc>
              <a:spcBef>
                <a:spcPts val="1000"/>
              </a:spcBef>
              <a:spcAft>
                <a:spcPts val="0"/>
              </a:spcAft>
              <a:buClrTx/>
              <a:buSzTx/>
              <a:tabLst/>
              <a:defRPr/>
            </a:pPr>
            <a:r>
              <a:rPr lang="en-GB" dirty="0">
                <a:solidFill>
                  <a:schemeClr val="accent1">
                    <a:lumMod val="50000"/>
                  </a:schemeClr>
                </a:solidFill>
                <a:latin typeface="Arial" panose="020B0604020202020204" pitchFamily="34" charset="0"/>
                <a:cs typeface="Arial" panose="020B0604020202020204" pitchFamily="34" charset="0"/>
              </a:rPr>
              <a:t>4.Identify availability to meet and provide any additional information which may be helpful in the ‘Meeting Notes’ section.</a:t>
            </a:r>
            <a:r>
              <a:rPr kumimoji="0" lang="en-GB" sz="1200" b="0" i="0" u="none" strike="noStrike" kern="1200" cap="none" spc="0" normalizeH="0" baseline="0" noProof="0" dirty="0">
                <a:ln>
                  <a:noFill/>
                </a:ln>
                <a:solidFill>
                  <a:srgbClr val="FF0000"/>
                </a:solidFill>
                <a:effectLst/>
                <a:uLnTx/>
                <a:uFillTx/>
                <a:latin typeface="Aptos" panose="0211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B3094119-CA90-4403-C011-273C96E4B1DA}"/>
              </a:ext>
            </a:extLst>
          </p:cNvPr>
          <p:cNvSpPr>
            <a:spLocks noGrp="1"/>
          </p:cNvSpPr>
          <p:nvPr>
            <p:ph type="title"/>
          </p:nvPr>
        </p:nvSpPr>
        <p:spPr>
          <a:xfrm>
            <a:off x="289051" y="90179"/>
            <a:ext cx="10515600" cy="929627"/>
          </a:xfrm>
        </p:spPr>
        <p:txBody>
          <a:bodyPr>
            <a:normAutofit/>
          </a:bodyPr>
          <a:lstStyle/>
          <a:p>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Requesting an Coaching or Mentoring Match? </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C37EAF-1CBE-49CC-DCC8-3408A000E740}"/>
              </a:ext>
            </a:extLst>
          </p:cNvPr>
          <p:cNvPicPr>
            <a:picLocks noChangeAspect="1"/>
          </p:cNvPicPr>
          <p:nvPr/>
        </p:nvPicPr>
        <p:blipFill>
          <a:blip r:embed="rId4"/>
          <a:stretch>
            <a:fillRect/>
          </a:stretch>
        </p:blipFill>
        <p:spPr>
          <a:xfrm>
            <a:off x="6958140" y="1017451"/>
            <a:ext cx="4803331" cy="4606742"/>
          </a:xfrm>
          <a:prstGeom prst="rect">
            <a:avLst/>
          </a:prstGeom>
        </p:spPr>
      </p:pic>
    </p:spTree>
    <p:extLst>
      <p:ext uri="{BB962C8B-B14F-4D97-AF65-F5344CB8AC3E}">
        <p14:creationId xmlns:p14="http://schemas.microsoft.com/office/powerpoint/2010/main" val="101828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3"/>
          <a:stretch>
            <a:fillRect/>
          </a:stretch>
        </p:blipFill>
        <p:spPr>
          <a:xfrm>
            <a:off x="0" y="19692"/>
            <a:ext cx="12192000" cy="6857999"/>
          </a:xfrm>
          <a:prstGeom prst="rect">
            <a:avLst/>
          </a:prstGeom>
        </p:spPr>
      </p:pic>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289051" y="853235"/>
            <a:ext cx="11183369" cy="503851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1800" dirty="0">
              <a:solidFill>
                <a:srgbClr val="57575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6A684CA-5348-5D86-14F4-09C7F4AAAAA4}"/>
              </a:ext>
            </a:extLst>
          </p:cNvPr>
          <p:cNvSpPr txBox="1"/>
          <p:nvPr/>
        </p:nvSpPr>
        <p:spPr>
          <a:xfrm>
            <a:off x="359790" y="807870"/>
            <a:ext cx="4549667" cy="557075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endParaRPr lang="en-GB" dirty="0">
              <a:solidFill>
                <a:schemeClr val="accent1">
                  <a:lumMod val="5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Please note that if a Coach/Mentor is either unavailable or at capacity, the request option will not be available to select.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Once your request is submitted it will be placed into pending requests </a:t>
            </a:r>
            <a:r>
              <a:rPr lang="en-GB" dirty="0">
                <a:solidFill>
                  <a:schemeClr val="accent1">
                    <a:lumMod val="50000"/>
                  </a:schemeClr>
                </a:solidFill>
                <a:latin typeface="Arial" panose="020B0604020202020204" pitchFamily="34" charset="0"/>
                <a:cs typeface="Arial" panose="020B0604020202020204" pitchFamily="34" charset="0"/>
              </a:rPr>
              <a:t>which </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can be found on the</a:t>
            </a:r>
            <a:r>
              <a:rPr lang="en-GB" dirty="0">
                <a:solidFill>
                  <a:schemeClr val="accent1">
                    <a:lumMod val="50000"/>
                  </a:schemeClr>
                </a:solidFill>
                <a:latin typeface="Arial" panose="020B0604020202020204" pitchFamily="34" charset="0"/>
                <a:cs typeface="Arial" panose="020B0604020202020204" pitchFamily="34" charset="0"/>
              </a:rPr>
              <a:t> </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left-hand side of your profile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Your request will then need to be actioned by the Coach or </a:t>
            </a:r>
            <a:r>
              <a:rPr lang="en-GB" dirty="0">
                <a:solidFill>
                  <a:schemeClr val="accent1">
                    <a:lumMod val="50000"/>
                  </a:schemeClr>
                </a:solidFill>
                <a:latin typeface="Arial" panose="020B0604020202020204" pitchFamily="34" charset="0"/>
                <a:cs typeface="Arial" panose="020B0604020202020204" pitchFamily="34" charset="0"/>
              </a:rPr>
              <a:t>M</a:t>
            </a:r>
            <a:r>
              <a:rPr kumimoji="0" lang="en-GB"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entor</a:t>
            </a:r>
            <a:r>
              <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GB" dirty="0">
                <a:solidFill>
                  <a:schemeClr val="accent1">
                    <a:lumMod val="50000"/>
                  </a:schemeClr>
                </a:solidFill>
                <a:latin typeface="Arial" panose="020B0604020202020204" pitchFamily="34" charset="0"/>
                <a:cs typeface="Arial" panose="020B0604020202020204" pitchFamily="34" charset="0"/>
              </a:rPr>
              <a:t>It is anticipated you will request your first choice Coach or Mentor for an introductory meeting. Should this match prove to be one you do not wish to progress you can move to your second-choice match.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575756"/>
              </a:solidFill>
              <a:effectLst/>
              <a:uLnTx/>
              <a:uFillTx/>
              <a:latin typeface="Arial" panose="020B0604020202020204" pitchFamily="34" charset="0"/>
              <a:ea typeface="+mn-ea"/>
              <a:cs typeface="Arial" panose="020B0604020202020204" pitchFamily="34" charset="0"/>
            </a:endParaRPr>
          </a:p>
        </p:txBody>
      </p:sp>
      <p:sp>
        <p:nvSpPr>
          <p:cNvPr id="3" name="Arrow: Right 2">
            <a:extLst>
              <a:ext uri="{FF2B5EF4-FFF2-40B4-BE49-F238E27FC236}">
                <a16:creationId xmlns:a16="http://schemas.microsoft.com/office/drawing/2014/main" id="{A8E75E9D-C1D1-1D51-2ADC-8E46600AF2E7}"/>
              </a:ext>
            </a:extLst>
          </p:cNvPr>
          <p:cNvSpPr/>
          <p:nvPr/>
        </p:nvSpPr>
        <p:spPr>
          <a:xfrm>
            <a:off x="4731430" y="3057371"/>
            <a:ext cx="1421721" cy="3139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3E8C20C-FF35-D6A6-A7A1-EBADB092F800}"/>
              </a:ext>
            </a:extLst>
          </p:cNvPr>
          <p:cNvSpPr>
            <a:spLocks noGrp="1"/>
          </p:cNvSpPr>
          <p:nvPr>
            <p:ph type="title"/>
          </p:nvPr>
        </p:nvSpPr>
        <p:spPr>
          <a:xfrm>
            <a:off x="491690" y="244056"/>
            <a:ext cx="10980730" cy="929627"/>
          </a:xfrm>
        </p:spPr>
        <p:txBody>
          <a:bodyPr>
            <a:normAutofit/>
          </a:bodyPr>
          <a:lstStyle/>
          <a:p>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Requesting an Coaching or Mentoring Match cont.  </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1F86CD2-D87F-9EEB-A4E0-DB5379B274E7}"/>
              </a:ext>
            </a:extLst>
          </p:cNvPr>
          <p:cNvPicPr>
            <a:picLocks noChangeAspect="1"/>
          </p:cNvPicPr>
          <p:nvPr/>
        </p:nvPicPr>
        <p:blipFill>
          <a:blip r:embed="rId4"/>
          <a:stretch>
            <a:fillRect/>
          </a:stretch>
        </p:blipFill>
        <p:spPr>
          <a:xfrm>
            <a:off x="6638925" y="1114849"/>
            <a:ext cx="3515946" cy="4454095"/>
          </a:xfrm>
          <a:prstGeom prst="rect">
            <a:avLst/>
          </a:prstGeom>
        </p:spPr>
      </p:pic>
    </p:spTree>
    <p:extLst>
      <p:ext uri="{BB962C8B-B14F-4D97-AF65-F5344CB8AC3E}">
        <p14:creationId xmlns:p14="http://schemas.microsoft.com/office/powerpoint/2010/main" val="247019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736B4D-485E-4DC1-985D-F1E4A91787CB}"/>
              </a:ext>
            </a:extLst>
          </p:cNvPr>
          <p:cNvPicPr>
            <a:picLocks noChangeAspect="1"/>
          </p:cNvPicPr>
          <p:nvPr/>
        </p:nvPicPr>
        <p:blipFill>
          <a:blip r:embed="rId3"/>
          <a:stretch>
            <a:fillRect/>
          </a:stretch>
        </p:blipFill>
        <p:spPr>
          <a:xfrm>
            <a:off x="0" y="36620"/>
            <a:ext cx="12192000" cy="6857999"/>
          </a:xfrm>
          <a:prstGeom prst="rect">
            <a:avLst/>
          </a:prstGeom>
        </p:spPr>
      </p:pic>
      <p:sp>
        <p:nvSpPr>
          <p:cNvPr id="16" name="Title 1">
            <a:extLst>
              <a:ext uri="{FF2B5EF4-FFF2-40B4-BE49-F238E27FC236}">
                <a16:creationId xmlns:a16="http://schemas.microsoft.com/office/drawing/2014/main" id="{76509819-7F74-4D3E-BB96-7B1411708AAE}"/>
              </a:ext>
            </a:extLst>
          </p:cNvPr>
          <p:cNvSpPr>
            <a:spLocks noGrp="1"/>
          </p:cNvSpPr>
          <p:nvPr>
            <p:ph type="title"/>
          </p:nvPr>
        </p:nvSpPr>
        <p:spPr>
          <a:xfrm>
            <a:off x="443564" y="184721"/>
            <a:ext cx="10812700" cy="912560"/>
          </a:xfrm>
        </p:spPr>
        <p:txBody>
          <a:bodyPr>
            <a:normAutofit/>
          </a:bodyPr>
          <a:lstStyle/>
          <a:p>
            <a:r>
              <a:rPr lang="en-GB" sz="3200" b="1" dirty="0">
                <a:solidFill>
                  <a:srgbClr val="325083"/>
                </a:solidFill>
                <a:latin typeface="Arial" panose="020B0604020202020204" pitchFamily="34" charset="0"/>
                <a:cs typeface="Arial" panose="020B0604020202020204" pitchFamily="34" charset="0"/>
              </a:rPr>
              <a:t>R</a:t>
            </a:r>
            <a:r>
              <a:rPr kumimoji="0" lang="en-GB" sz="3200" b="1" i="0" u="none" strike="noStrike" kern="1200" cap="none" spc="0" normalizeH="0" baseline="0" noProof="0" dirty="0" err="1">
                <a:ln>
                  <a:noFill/>
                </a:ln>
                <a:solidFill>
                  <a:srgbClr val="325083"/>
                </a:solidFill>
                <a:effectLst/>
                <a:uLnTx/>
                <a:uFillTx/>
                <a:latin typeface="Arial" panose="020B0604020202020204" pitchFamily="34" charset="0"/>
                <a:ea typeface="+mj-ea"/>
                <a:cs typeface="Arial" panose="020B0604020202020204" pitchFamily="34" charset="0"/>
              </a:rPr>
              <a:t>egistering</a:t>
            </a:r>
            <a:r>
              <a:rPr kumimoji="0" lang="en-GB" sz="3200" b="1" i="0" u="none" strike="noStrike" kern="1200" cap="none" spc="0" normalizeH="0" baseline="0" noProof="0" dirty="0">
                <a:ln>
                  <a:noFill/>
                </a:ln>
                <a:solidFill>
                  <a:srgbClr val="325083"/>
                </a:solidFill>
                <a:effectLst/>
                <a:uLnTx/>
                <a:uFillTx/>
                <a:latin typeface="Arial" panose="020B0604020202020204" pitchFamily="34" charset="0"/>
                <a:ea typeface="+mj-ea"/>
                <a:cs typeface="Arial" panose="020B0604020202020204" pitchFamily="34" charset="0"/>
              </a:rPr>
              <a:t> to view both Coaches and Mentors </a:t>
            </a:r>
            <a:endParaRPr lang="en-GB"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80D8069A-F870-4E26-9875-A5C2DC4F3294}"/>
              </a:ext>
            </a:extLst>
          </p:cNvPr>
          <p:cNvSpPr>
            <a:spLocks noGrp="1"/>
          </p:cNvSpPr>
          <p:nvPr>
            <p:ph idx="1"/>
          </p:nvPr>
        </p:nvSpPr>
        <p:spPr>
          <a:xfrm>
            <a:off x="443564" y="1227009"/>
            <a:ext cx="6196722" cy="4403981"/>
          </a:xfrm>
        </p:spPr>
        <p:txBody>
          <a:bodyPr>
            <a:normAutofit/>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You may wish to search the Hub to view both available Coaches and Mentors</a:t>
            </a:r>
            <a:r>
              <a:rPr lang="en-GB" sz="1800" dirty="0">
                <a:solidFill>
                  <a:schemeClr val="accent1">
                    <a:lumMod val="50000"/>
                  </a:schemeClr>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and are welcome to do so.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Please note that Coaching and Mentoring are two different groups and registration for each needs to be undertaken separately.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As Coaching and Mentoring have differing development criteria, you will be requested to set up tailored profiles / preferences for each,  in order to be supplied with appropriate matches for each type of support.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Registration links are below (these have also been emailed to you).</a:t>
            </a:r>
          </a:p>
          <a:p>
            <a:pPr marL="914400" lvl="2" indent="-342900">
              <a:lnSpc>
                <a:spcPct val="107000"/>
              </a:lnSpc>
              <a:spcBef>
                <a:spcPts val="0"/>
              </a:spcBef>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hlinkClick r:id="rId4"/>
              </a:rPr>
              <a:t>Find a Mentor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342900">
              <a:lnSpc>
                <a:spcPct val="107000"/>
              </a:lnSpc>
              <a:spcBef>
                <a:spcPts val="0"/>
              </a:spcBef>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hlinkClick r:id="rId5"/>
              </a:rPr>
              <a:t>Find a Coach</a:t>
            </a:r>
            <a:endParaRPr lang="en-GB" sz="1800" dirty="0">
              <a:solidFill>
                <a:srgbClr val="575756"/>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80AF50-AC92-B15C-BDB9-616B49B5580A}"/>
              </a:ext>
            </a:extLst>
          </p:cNvPr>
          <p:cNvPicPr>
            <a:picLocks noChangeAspect="1"/>
          </p:cNvPicPr>
          <p:nvPr/>
        </p:nvPicPr>
        <p:blipFill>
          <a:blip r:embed="rId6"/>
          <a:stretch>
            <a:fillRect/>
          </a:stretch>
        </p:blipFill>
        <p:spPr>
          <a:xfrm>
            <a:off x="6949235" y="804672"/>
            <a:ext cx="4453493" cy="5065776"/>
          </a:xfrm>
          <a:prstGeom prst="rect">
            <a:avLst/>
          </a:prstGeom>
        </p:spPr>
      </p:pic>
    </p:spTree>
    <p:extLst>
      <p:ext uri="{BB962C8B-B14F-4D97-AF65-F5344CB8AC3E}">
        <p14:creationId xmlns:p14="http://schemas.microsoft.com/office/powerpoint/2010/main" val="25485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3E97CDB4E6BCC43A409F26AF250FDF8" ma:contentTypeVersion="22" ma:contentTypeDescription="Create a new document." ma:contentTypeScope="" ma:versionID="beaf14dd3f73a6d14bcf1933c3ceabee">
  <xsd:schema xmlns:xsd="http://www.w3.org/2001/XMLSchema" xmlns:xs="http://www.w3.org/2001/XMLSchema" xmlns:p="http://schemas.microsoft.com/office/2006/metadata/properties" xmlns:ns2="b6c5a342-f1f1-4475-a893-f651a58eae8c" xmlns:ns3="546f4659-f852-46e6-844d-6648aa11bdf4" targetNamespace="http://schemas.microsoft.com/office/2006/metadata/properties" ma:root="true" ma:fieldsID="12bb748832af707dd4744b2b36be2bed" ns2:_="" ns3:_="">
    <xsd:import namespace="b6c5a342-f1f1-4475-a893-f651a58eae8c"/>
    <xsd:import namespace="546f4659-f852-46e6-844d-6648aa11bd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5a342-f1f1-4475-a893-f651a58eae8c"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hidden="true" ma:internalName="MediaServiceDateTaken" ma:readOnly="true">
      <xsd:simpleType>
        <xsd:restriction base="dms:Text"/>
      </xsd:simpleType>
    </xsd:element>
    <xsd:element name="MediaServiceOCR" ma:index="7" nillable="true" ma:displayName="Extracted Text" ma:internalName="MediaServiceOCR" ma:readOnly="true">
      <xsd:simpleType>
        <xsd:restriction base="dms:Note">
          <xsd:maxLength value="255"/>
        </xsd:restriction>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Location" ma:index="10" nillable="true" ma:displayName="Location" ma:internalName="MediaServiceLocation" ma:readOnly="true">
      <xsd:simpleType>
        <xsd:restriction base="dms:Text"/>
      </xsd:simpleType>
    </xsd:element>
    <xsd:element name="MediaLengthInSeconds" ma:index="11" nillable="true" ma:displayName="MediaLengthInSeconds" ma:description=""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6f4659-f852-46e6-844d-6648aa11bd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9a4d19d-624a-4d2a-b01f-abaa7989ec93}" ma:internalName="TaxCatchAll" ma:showField="CatchAllData" ma:web="546f4659-f852-46e6-844d-6648aa11bdf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6f4659-f852-46e6-844d-6648aa11bdf4" xsi:nil="true"/>
    <lcf76f155ced4ddcb4097134ff3c332f xmlns="b6c5a342-f1f1-4475-a893-f651a58eae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D3FA20-474F-46EC-B3C7-7CF3607D567D}">
  <ds:schemaRefs>
    <ds:schemaRef ds:uri="http://schemas.microsoft.com/sharepoint/v3/contenttype/forms"/>
  </ds:schemaRefs>
</ds:datastoreItem>
</file>

<file path=customXml/itemProps2.xml><?xml version="1.0" encoding="utf-8"?>
<ds:datastoreItem xmlns:ds="http://schemas.openxmlformats.org/officeDocument/2006/customXml" ds:itemID="{5A9927E5-DA14-421D-8F92-19723EFAF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5a342-f1f1-4475-a893-f651a58eae8c"/>
    <ds:schemaRef ds:uri="546f4659-f852-46e6-844d-6648aa11bd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FF3CA3-6C2F-42B3-8320-4C8431F389C1}">
  <ds:schemaRefs>
    <ds:schemaRef ds:uri="http://purl.org/dc/dcmitype/"/>
    <ds:schemaRef ds:uri="b6c5a342-f1f1-4475-a893-f651a58eae8c"/>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546f4659-f852-46e6-844d-6648aa11bdf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1985</TotalTime>
  <Words>1165</Words>
  <Application>Microsoft Office PowerPoint</Application>
  <PresentationFormat>Widescreen</PresentationFormat>
  <Paragraphs>83</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Calibri Light</vt:lpstr>
      <vt:lpstr>Symbol</vt:lpstr>
      <vt:lpstr>Wingdings</vt:lpstr>
      <vt:lpstr>Office Theme</vt:lpstr>
      <vt:lpstr>Custom Design</vt:lpstr>
      <vt:lpstr>HEIW </vt:lpstr>
      <vt:lpstr>Introduction</vt:lpstr>
      <vt:lpstr>Registration and Step1</vt:lpstr>
      <vt:lpstr>Registration – Step 3</vt:lpstr>
      <vt:lpstr>PowerPoint Presentation</vt:lpstr>
      <vt:lpstr>Homepage </vt:lpstr>
      <vt:lpstr>Requesting an Coaching or Mentoring Match? </vt:lpstr>
      <vt:lpstr>Requesting an Coaching or Mentoring Match cont.  </vt:lpstr>
      <vt:lpstr>Registering to view both Coaches and Mentors </vt:lpstr>
      <vt:lpstr>Homepage visual of Executive Coaching and Mentoring Registration</vt:lpstr>
      <vt:lpstr>Additional Support required?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Price (Sa241085)</dc:creator>
  <cp:lastModifiedBy>Toni Davies (HEIW)</cp:lastModifiedBy>
  <cp:revision>23</cp:revision>
  <dcterms:created xsi:type="dcterms:W3CDTF">2022-07-25T11:49:54Z</dcterms:created>
  <dcterms:modified xsi:type="dcterms:W3CDTF">2024-06-04T12:40:22Z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0x01010083E97CDB4E6BCC43A409F26AF250FDF8</vt:lpwstr>
  </property>
  <property fmtid="{D5CDD505-2E9C-101B-9397-08002B2CF9AE}" pid="3" name="MediaServiceImageTags">
    <vt:lpwstr/>
  </property>
</Properties>
</file>